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handoutMasterIdLst>
    <p:handoutMasterId r:id="rId24"/>
  </p:handoutMasterIdLst>
  <p:sldIdLst>
    <p:sldId id="256" r:id="rId3"/>
    <p:sldId id="257" r:id="rId5"/>
    <p:sldId id="258" r:id="rId6"/>
    <p:sldId id="259" r:id="rId7"/>
    <p:sldId id="260" r:id="rId8"/>
    <p:sldId id="266" r:id="rId9"/>
    <p:sldId id="267" r:id="rId10"/>
    <p:sldId id="268" r:id="rId11"/>
    <p:sldId id="269" r:id="rId12"/>
    <p:sldId id="270" r:id="rId13"/>
    <p:sldId id="261" r:id="rId14"/>
    <p:sldId id="273" r:id="rId15"/>
    <p:sldId id="274" r:id="rId16"/>
    <p:sldId id="262" r:id="rId17"/>
    <p:sldId id="263" r:id="rId18"/>
    <p:sldId id="264" r:id="rId19"/>
    <p:sldId id="277" r:id="rId20"/>
    <p:sldId id="278" r:id="rId21"/>
    <p:sldId id="279" r:id="rId22"/>
    <p:sldId id="280" r:id="rId23"/>
  </p:sldIdLst>
  <p:sldSz cx="12192000" cy="6858000"/>
  <p:notesSz cx="7103745" cy="10234295"/>
  <p:embeddedFontLst>
    <p:embeddedFont>
      <p:font typeface="方正小标宋简体" panose="02000000000000000000" charset="-122"/>
      <p:regular r:id="rId28"/>
    </p:embeddedFont>
    <p:embeddedFont>
      <p:font typeface="Calibri" panose="020F0502020204030204" charset="0"/>
      <p:regular r:id="rId29"/>
      <p:bold r:id="rId30"/>
      <p:italic r:id="rId31"/>
      <p:boldItalic r:id="rId32"/>
    </p:embeddedFont>
  </p:embeddedFontLst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6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A3E7"/>
    <a:srgbClr val="4055BE"/>
    <a:srgbClr val="B2B2B2"/>
    <a:srgbClr val="202020"/>
    <a:srgbClr val="323232"/>
    <a:srgbClr val="CC3300"/>
    <a:srgbClr val="CC0000"/>
    <a:srgbClr val="FF3300"/>
    <a:srgbClr val="990000"/>
    <a:srgbClr val="FF8D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80" autoAdjust="0"/>
    <p:restoredTop sz="86374"/>
  </p:normalViewPr>
  <p:slideViewPr>
    <p:cSldViewPr snapToGrid="0" showGuides="1">
      <p:cViewPr varScale="1">
        <p:scale>
          <a:sx n="127" d="100"/>
          <a:sy n="127" d="100"/>
        </p:scale>
        <p:origin x="1952" y="184"/>
      </p:cViewPr>
      <p:guideLst>
        <p:guide orient="horz" pos="2368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gs" Target="tags/tag121.xml"/><Relationship Id="rId32" Type="http://schemas.openxmlformats.org/officeDocument/2006/relationships/font" Target="fonts/font5.fntdata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" Target="slides/slide1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469127"/>
            <a:ext cx="10307927" cy="4093347"/>
          </a:xfrm>
        </p:spPr>
        <p:txBody>
          <a:bodyPr anchor="b">
            <a:norm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10307926" cy="647555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9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9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9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9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4" Type="http://schemas.openxmlformats.org/officeDocument/2006/relationships/notesSlide" Target="../notesSlides/notesSlide10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tags" Target="../tags/tag20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9" Type="http://schemas.openxmlformats.org/officeDocument/2006/relationships/notesSlide" Target="../notesSlides/notesSlide11.xml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44.xml"/><Relationship Id="rId16" Type="http://schemas.openxmlformats.org/officeDocument/2006/relationships/tags" Target="../tags/tag43.xml"/><Relationship Id="rId15" Type="http://schemas.openxmlformats.org/officeDocument/2006/relationships/tags" Target="../tags/tag42.xml"/><Relationship Id="rId14" Type="http://schemas.openxmlformats.org/officeDocument/2006/relationships/tags" Target="../tags/tag41.xml"/><Relationship Id="rId13" Type="http://schemas.openxmlformats.org/officeDocument/2006/relationships/tags" Target="../tags/tag40.xml"/><Relationship Id="rId12" Type="http://schemas.openxmlformats.org/officeDocument/2006/relationships/tags" Target="../tags/tag39.xml"/><Relationship Id="rId11" Type="http://schemas.openxmlformats.org/officeDocument/2006/relationships/tags" Target="../tags/tag38.xml"/><Relationship Id="rId10" Type="http://schemas.openxmlformats.org/officeDocument/2006/relationships/tags" Target="../tags/tag37.xml"/><Relationship Id="rId1" Type="http://schemas.openxmlformats.org/officeDocument/2006/relationships/tags" Target="../tags/tag30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51.xml"/><Relationship Id="rId8" Type="http://schemas.openxmlformats.org/officeDocument/2006/relationships/tags" Target="../tags/tag50.xml"/><Relationship Id="rId7" Type="http://schemas.openxmlformats.org/officeDocument/2006/relationships/tags" Target="../tags/tag49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7" Type="http://schemas.openxmlformats.org/officeDocument/2006/relationships/notesSlide" Target="../notesSlides/notesSlide12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57.xml"/><Relationship Id="rId14" Type="http://schemas.openxmlformats.org/officeDocument/2006/relationships/tags" Target="../tags/tag56.xml"/><Relationship Id="rId13" Type="http://schemas.openxmlformats.org/officeDocument/2006/relationships/tags" Target="../tags/tag55.xml"/><Relationship Id="rId12" Type="http://schemas.openxmlformats.org/officeDocument/2006/relationships/tags" Target="../tags/tag54.xml"/><Relationship Id="rId11" Type="http://schemas.openxmlformats.org/officeDocument/2006/relationships/tags" Target="../tags/tag53.xml"/><Relationship Id="rId10" Type="http://schemas.openxmlformats.org/officeDocument/2006/relationships/tags" Target="../tags/tag52.xml"/><Relationship Id="rId1" Type="http://schemas.openxmlformats.org/officeDocument/2006/relationships/tags" Target="../tags/tag45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64.xml"/><Relationship Id="rId8" Type="http://schemas.openxmlformats.org/officeDocument/2006/relationships/tags" Target="../tags/tag63.xml"/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7" Type="http://schemas.openxmlformats.org/officeDocument/2006/relationships/notesSlide" Target="../notesSlides/notesSlide13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70.xml"/><Relationship Id="rId14" Type="http://schemas.openxmlformats.org/officeDocument/2006/relationships/tags" Target="../tags/tag69.xml"/><Relationship Id="rId13" Type="http://schemas.openxmlformats.org/officeDocument/2006/relationships/tags" Target="../tags/tag68.xml"/><Relationship Id="rId12" Type="http://schemas.openxmlformats.org/officeDocument/2006/relationships/tags" Target="../tags/tag67.xml"/><Relationship Id="rId11" Type="http://schemas.openxmlformats.org/officeDocument/2006/relationships/tags" Target="../tags/tag66.xml"/><Relationship Id="rId10" Type="http://schemas.openxmlformats.org/officeDocument/2006/relationships/tags" Target="../tags/tag65.xml"/><Relationship Id="rId1" Type="http://schemas.openxmlformats.org/officeDocument/2006/relationships/tags" Target="../tags/tag58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77.xml"/><Relationship Id="rId8" Type="http://schemas.openxmlformats.org/officeDocument/2006/relationships/tags" Target="../tags/tag76.xml"/><Relationship Id="rId7" Type="http://schemas.openxmlformats.org/officeDocument/2006/relationships/tags" Target="../tags/tag75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image" Target="../media/image3.png"/><Relationship Id="rId22" Type="http://schemas.openxmlformats.org/officeDocument/2006/relationships/notesSlide" Target="../notesSlides/notesSlide14.xml"/><Relationship Id="rId21" Type="http://schemas.openxmlformats.org/officeDocument/2006/relationships/slideLayout" Target="../slideLayouts/slideLayout1.xml"/><Relationship Id="rId20" Type="http://schemas.openxmlformats.org/officeDocument/2006/relationships/tags" Target="../tags/tag88.xml"/><Relationship Id="rId2" Type="http://schemas.openxmlformats.org/officeDocument/2006/relationships/image" Target="../media/image14.png"/><Relationship Id="rId19" Type="http://schemas.openxmlformats.org/officeDocument/2006/relationships/tags" Target="../tags/tag87.xml"/><Relationship Id="rId18" Type="http://schemas.openxmlformats.org/officeDocument/2006/relationships/tags" Target="../tags/tag86.xml"/><Relationship Id="rId17" Type="http://schemas.openxmlformats.org/officeDocument/2006/relationships/tags" Target="../tags/tag85.xml"/><Relationship Id="rId16" Type="http://schemas.openxmlformats.org/officeDocument/2006/relationships/tags" Target="../tags/tag84.xml"/><Relationship Id="rId15" Type="http://schemas.openxmlformats.org/officeDocument/2006/relationships/tags" Target="../tags/tag83.xml"/><Relationship Id="rId14" Type="http://schemas.openxmlformats.org/officeDocument/2006/relationships/tags" Target="../tags/tag82.xml"/><Relationship Id="rId13" Type="http://schemas.openxmlformats.org/officeDocument/2006/relationships/tags" Target="../tags/tag81.xml"/><Relationship Id="rId12" Type="http://schemas.openxmlformats.org/officeDocument/2006/relationships/tags" Target="../tags/tag80.xml"/><Relationship Id="rId11" Type="http://schemas.openxmlformats.org/officeDocument/2006/relationships/tags" Target="../tags/tag79.xml"/><Relationship Id="rId10" Type="http://schemas.openxmlformats.org/officeDocument/2006/relationships/tags" Target="../tags/tag78.xml"/><Relationship Id="rId1" Type="http://schemas.openxmlformats.org/officeDocument/2006/relationships/tags" Target="../tags/tag71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6.png"/><Relationship Id="rId3" Type="http://schemas.openxmlformats.org/officeDocument/2006/relationships/tags" Target="../tags/tag90.xml"/><Relationship Id="rId2" Type="http://schemas.openxmlformats.org/officeDocument/2006/relationships/image" Target="../media/image15.png"/><Relationship Id="rId1" Type="http://schemas.openxmlformats.org/officeDocument/2006/relationships/tags" Target="../tags/tag89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image" Target="../media/image3.png"/><Relationship Id="rId2" Type="http://schemas.openxmlformats.org/officeDocument/2006/relationships/image" Target="../media/image17.png"/><Relationship Id="rId1" Type="http://schemas.openxmlformats.org/officeDocument/2006/relationships/tags" Target="../tags/tag91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3" Type="http://schemas.openxmlformats.org/officeDocument/2006/relationships/image" Target="../media/image3.png"/><Relationship Id="rId2" Type="http://schemas.openxmlformats.org/officeDocument/2006/relationships/image" Target="../media/image18.png"/><Relationship Id="rId1" Type="http://schemas.openxmlformats.org/officeDocument/2006/relationships/tags" Target="../tags/tag94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02.xml"/><Relationship Id="rId7" Type="http://schemas.openxmlformats.org/officeDocument/2006/relationships/tags" Target="../tags/tag101.xml"/><Relationship Id="rId6" Type="http://schemas.openxmlformats.org/officeDocument/2006/relationships/tags" Target="../tags/tag100.xml"/><Relationship Id="rId5" Type="http://schemas.openxmlformats.org/officeDocument/2006/relationships/tags" Target="../tags/tag99.xml"/><Relationship Id="rId4" Type="http://schemas.openxmlformats.org/officeDocument/2006/relationships/tags" Target="../tags/tag98.xml"/><Relationship Id="rId3" Type="http://schemas.openxmlformats.org/officeDocument/2006/relationships/image" Target="../media/image3.png"/><Relationship Id="rId2" Type="http://schemas.openxmlformats.org/officeDocument/2006/relationships/image" Target="../media/image19.png"/><Relationship Id="rId10" Type="http://schemas.openxmlformats.org/officeDocument/2006/relationships/notesSlide" Target="../notesSlides/notesSlide18.xml"/><Relationship Id="rId1" Type="http://schemas.openxmlformats.org/officeDocument/2006/relationships/tags" Target="../tags/tag97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image" Target="../media/image3.png"/><Relationship Id="rId3" Type="http://schemas.openxmlformats.org/officeDocument/2006/relationships/image" Target="../media/image19.png"/><Relationship Id="rId2" Type="http://schemas.openxmlformats.org/officeDocument/2006/relationships/tags" Target="../tags/tag103.xml"/><Relationship Id="rId15" Type="http://schemas.openxmlformats.org/officeDocument/2006/relationships/notesSlide" Target="../notesSlides/notesSlide19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12.xml"/><Relationship Id="rId12" Type="http://schemas.openxmlformats.org/officeDocument/2006/relationships/tags" Target="../tags/tag11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19.xml"/><Relationship Id="rId8" Type="http://schemas.openxmlformats.org/officeDocument/2006/relationships/tags" Target="../tags/tag118.xml"/><Relationship Id="rId7" Type="http://schemas.openxmlformats.org/officeDocument/2006/relationships/tags" Target="../tags/tag117.xml"/><Relationship Id="rId6" Type="http://schemas.openxmlformats.org/officeDocument/2006/relationships/tags" Target="../tags/tag116.xml"/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3" Type="http://schemas.openxmlformats.org/officeDocument/2006/relationships/image" Target="../media/image3.png"/><Relationship Id="rId2" Type="http://schemas.openxmlformats.org/officeDocument/2006/relationships/image" Target="../media/image21.png"/><Relationship Id="rId12" Type="http://schemas.openxmlformats.org/officeDocument/2006/relationships/notesSlide" Target="../notesSlides/notesSlide20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20.xml"/><Relationship Id="rId1" Type="http://schemas.openxmlformats.org/officeDocument/2006/relationships/tags" Target="../tags/tag11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3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1" Type="http://schemas.openxmlformats.org/officeDocument/2006/relationships/notesSlide" Target="../notesSlides/notesSlide8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tags" Target="../tags/tag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175" y="635"/>
            <a:ext cx="12188825" cy="6856730"/>
          </a:xfrm>
          <a:prstGeom prst="rect">
            <a:avLst/>
          </a:prstGeom>
          <a:gradFill>
            <a:gsLst>
              <a:gs pos="0">
                <a:srgbClr val="20A4E7"/>
              </a:gs>
              <a:gs pos="100000">
                <a:srgbClr val="404EBA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1000" y="325120"/>
            <a:ext cx="11430000" cy="483108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>
              <a:lnSpc>
                <a:spcPct val="150000"/>
              </a:lnSpc>
            </a:pPr>
            <a:r>
              <a:rPr lang="zh-CN" altLang="en-US" sz="4400">
                <a:solidFill>
                  <a:schemeClr val="bg1"/>
                </a:solidFill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</a:rPr>
              <a:t>汉口学院毕业论文（设计）手册填写规范</a:t>
            </a:r>
            <a:endParaRPr lang="zh-CN" altLang="en-US" sz="4400">
              <a:solidFill>
                <a:schemeClr val="bg1"/>
              </a:solidFill>
              <a:latin typeface="方正小标宋简体" panose="02000000000000000000" charset="-122"/>
              <a:ea typeface="方正小标宋简体" panose="02000000000000000000" charset="-122"/>
              <a:cs typeface="方正小标宋简体" panose="02000000000000000000" charset="-122"/>
            </a:endParaRPr>
          </a:p>
          <a:p>
            <a:pPr lvl="0" indent="0" algn="ctr" fontAlgn="auto">
              <a:lnSpc>
                <a:spcPts val="3000"/>
              </a:lnSpc>
              <a:buNone/>
            </a:pPr>
            <a:endParaRPr lang="zh-CN" altLang="en-US" sz="4400">
              <a:solidFill>
                <a:schemeClr val="bg1"/>
              </a:solidFill>
              <a:latin typeface="方正小标宋简体" panose="02000000000000000000" charset="-122"/>
              <a:ea typeface="方正小标宋简体" panose="02000000000000000000" charset="-122"/>
              <a:cs typeface="方正小标宋简体" panose="02000000000000000000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4400">
                <a:solidFill>
                  <a:schemeClr val="bg1"/>
                </a:solidFill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</a:rPr>
              <a:t>——</a:t>
            </a:r>
            <a:r>
              <a:rPr lang="zh-CN" altLang="en-US" sz="4400">
                <a:solidFill>
                  <a:schemeClr val="bg1"/>
                </a:solidFill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</a:rPr>
              <a:t>以经济与金融学院为例</a:t>
            </a:r>
            <a:endParaRPr lang="zh-CN" altLang="en-US" sz="4400">
              <a:solidFill>
                <a:schemeClr val="bg1"/>
              </a:solidFill>
              <a:latin typeface="方正小标宋简体" panose="02000000000000000000" charset="-122"/>
              <a:ea typeface="方正小标宋简体" panose="02000000000000000000" charset="-122"/>
              <a:cs typeface="方正小标宋简体" panose="02000000000000000000" charset="-122"/>
            </a:endParaRPr>
          </a:p>
        </p:txBody>
      </p:sp>
      <p:pic>
        <p:nvPicPr>
          <p:cNvPr id="3" name="图片 2" descr="汉口学院长版简笔画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291330"/>
            <a:ext cx="12192000" cy="25660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134485" y="1305560"/>
            <a:ext cx="3639185" cy="500507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0"/>
            <a:ext cx="12192635" cy="648970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139700" dist="1016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44245" y="142240"/>
            <a:ext cx="5651500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经济与金融学院</a:t>
            </a:r>
            <a:r>
              <a:rPr lang="en-US" altLang="zh-CN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 </a:t>
            </a:r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毕业论文（设计）手册</a:t>
            </a:r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填写规范</a:t>
            </a:r>
            <a:endParaRPr lang="zh-CN" altLang="en-US" sz="2000"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pic>
        <p:nvPicPr>
          <p:cNvPr id="8" name="图片 7" descr="WechatIMG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455" y="36830"/>
            <a:ext cx="571500" cy="572135"/>
          </a:xfrm>
          <a:prstGeom prst="rect">
            <a:avLst/>
          </a:prstGeom>
        </p:spPr>
      </p:pic>
      <p:cxnSp>
        <p:nvCxnSpPr>
          <p:cNvPr id="9" name="直接箭头连接符 8"/>
          <p:cNvCxnSpPr/>
          <p:nvPr/>
        </p:nvCxnSpPr>
        <p:spPr>
          <a:xfrm>
            <a:off x="6240780" y="2945765"/>
            <a:ext cx="1939925" cy="184150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" name="文本框 10"/>
          <p:cNvSpPr txBox="1"/>
          <p:nvPr/>
        </p:nvSpPr>
        <p:spPr>
          <a:xfrm>
            <a:off x="8181340" y="2761615"/>
            <a:ext cx="3902075" cy="13309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在毕业论文（设计）中期检查表中，论文进展情况小结应简要总结论文的研究进展、实施情况和遇到的问题，并提出解决方案或改进措施</a:t>
            </a:r>
            <a:endParaRPr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11455" y="2515235"/>
            <a:ext cx="3923030" cy="16192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342900" indent="-342900" algn="l">
              <a:buFont typeface="Arial" panose="020B0604020202020204" pitchFamily="34" charset="0"/>
              <a:buChar char="•"/>
            </a:pPr>
            <a:r>
              <a:rPr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字数不少于</a:t>
            </a:r>
            <a:r>
              <a:rPr 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300</a:t>
            </a:r>
            <a:r>
              <a:rPr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字</a:t>
            </a:r>
            <a:endParaRPr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宋体小四号</a:t>
            </a:r>
            <a:endParaRPr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首行缩进2字符</a:t>
            </a:r>
            <a:endParaRPr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行距为固定值23磅</a:t>
            </a:r>
            <a:endParaRPr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字符间距为“标准”</a:t>
            </a:r>
            <a:endParaRPr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可根据需要自行加页</a:t>
            </a:r>
            <a:endParaRPr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  <a:p>
            <a:pPr indent="0" algn="l">
              <a:buFont typeface="Arial" panose="020B0604020202020204" pitchFamily="34" charset="0"/>
              <a:buNone/>
            </a:pPr>
            <a:endParaRPr lang="zh-CN" altLang="en-US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cxnSp>
        <p:nvCxnSpPr>
          <p:cNvPr id="19" name="直接箭头连接符 18"/>
          <p:cNvCxnSpPr>
            <a:stCxn id="18" idx="3"/>
          </p:cNvCxnSpPr>
          <p:nvPr>
            <p:custDataLst>
              <p:tags r:id="rId4"/>
            </p:custDataLst>
          </p:nvPr>
        </p:nvCxnSpPr>
        <p:spPr>
          <a:xfrm flipV="1">
            <a:off x="7073265" y="2025650"/>
            <a:ext cx="1009015" cy="214630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4" name="文本框 23"/>
          <p:cNvSpPr txBox="1"/>
          <p:nvPr>
            <p:custDataLst>
              <p:tags r:id="rId5"/>
            </p:custDataLst>
          </p:nvPr>
        </p:nvSpPr>
        <p:spPr>
          <a:xfrm>
            <a:off x="8180705" y="1665605"/>
            <a:ext cx="3902710" cy="57213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专业名称、学生姓名、学生学号、指导教师姓名、指导教师职称须与封页填写内容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一致</a:t>
            </a:r>
            <a:endParaRPr lang="zh-CN" altLang="en-US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cxnSp>
        <p:nvCxnSpPr>
          <p:cNvPr id="27" name="直接箭头连接符 26"/>
          <p:cNvCxnSpPr/>
          <p:nvPr>
            <p:custDataLst>
              <p:tags r:id="rId6"/>
            </p:custDataLst>
          </p:nvPr>
        </p:nvCxnSpPr>
        <p:spPr>
          <a:xfrm>
            <a:off x="5484495" y="4949825"/>
            <a:ext cx="2734945" cy="209550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8180705" y="4616450"/>
            <a:ext cx="3903345" cy="180276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l">
              <a:buClrTx/>
              <a:buSzTx/>
              <a:buFontTx/>
            </a:pPr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指导教师意见应包括对论文进展情况的评价、对问题的解决或改进方案的建议，以及对后续研究和写作的指导和提醒。填写时应准确描述论文进展和问题，并结合实际情况提出合理的解决方案</a:t>
            </a:r>
            <a:endParaRPr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cxnSp>
        <p:nvCxnSpPr>
          <p:cNvPr id="10" name="直接箭头连接符 9"/>
          <p:cNvCxnSpPr/>
          <p:nvPr>
            <p:custDataLst>
              <p:tags r:id="rId8"/>
            </p:custDataLst>
          </p:nvPr>
        </p:nvCxnSpPr>
        <p:spPr>
          <a:xfrm flipH="1" flipV="1">
            <a:off x="3735070" y="1515745"/>
            <a:ext cx="1829435" cy="462280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4" name="文本框 13"/>
          <p:cNvSpPr txBox="1"/>
          <p:nvPr>
            <p:custDataLst>
              <p:tags r:id="rId9"/>
            </p:custDataLst>
          </p:nvPr>
        </p:nvSpPr>
        <p:spPr>
          <a:xfrm>
            <a:off x="1816100" y="1226820"/>
            <a:ext cx="2132330" cy="57213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经济与金融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学院</a:t>
            </a:r>
            <a:endParaRPr lang="zh-CN" altLang="en-US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18" name="文本框 17"/>
          <p:cNvSpPr txBox="1"/>
          <p:nvPr>
            <p:custDataLst>
              <p:tags r:id="rId10"/>
            </p:custDataLst>
          </p:nvPr>
        </p:nvSpPr>
        <p:spPr>
          <a:xfrm rot="10800000">
            <a:off x="7073265" y="1718945"/>
            <a:ext cx="403225" cy="104267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pPr algn="l"/>
            <a:r>
              <a:rPr lang="zh-CN" altLang="en-US" sz="6000">
                <a:solidFill>
                  <a:srgbClr val="21A3E7"/>
                </a:solidFill>
              </a:rPr>
              <a:t>｛</a:t>
            </a:r>
            <a:endParaRPr lang="zh-CN" altLang="en-US" sz="6000">
              <a:solidFill>
                <a:srgbClr val="21A3E7"/>
              </a:solidFill>
            </a:endParaRPr>
          </a:p>
        </p:txBody>
      </p:sp>
      <p:cxnSp>
        <p:nvCxnSpPr>
          <p:cNvPr id="15" name="直接箭头连接符 14"/>
          <p:cNvCxnSpPr/>
          <p:nvPr>
            <p:custDataLst>
              <p:tags r:id="rId11"/>
            </p:custDataLst>
          </p:nvPr>
        </p:nvCxnSpPr>
        <p:spPr>
          <a:xfrm flipH="1" flipV="1">
            <a:off x="4072890" y="5962015"/>
            <a:ext cx="2699385" cy="54610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" name="文本框 15"/>
          <p:cNvSpPr txBox="1"/>
          <p:nvPr/>
        </p:nvSpPr>
        <p:spPr>
          <a:xfrm>
            <a:off x="300990" y="5582285"/>
            <a:ext cx="3832860" cy="8369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l">
              <a:buFont typeface="Arial" panose="020B0604020202020204" pitchFamily="34" charset="0"/>
              <a:buNone/>
            </a:pPr>
            <a:r>
              <a:rPr lang="zh-CN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日期设置：</a:t>
            </a:r>
            <a:r>
              <a:rPr lang="en-US" altLang="zh-CN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2024</a:t>
            </a:r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年</a:t>
            </a:r>
            <a:r>
              <a:rPr lang="en-US" altLang="zh-CN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4</a:t>
            </a:r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月</a:t>
            </a:r>
            <a:r>
              <a:rPr lang="en-US" altLang="zh-CN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1</a:t>
            </a:r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日至</a:t>
            </a:r>
            <a:r>
              <a:rPr lang="en-US" altLang="zh-CN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2024</a:t>
            </a:r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年</a:t>
            </a:r>
            <a:r>
              <a:rPr lang="en-US" altLang="zh-CN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4</a:t>
            </a:r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月</a:t>
            </a:r>
            <a:r>
              <a:rPr lang="en-US" altLang="zh-CN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30</a:t>
            </a:r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日之间，需要晚于论文进展情况小结</a:t>
            </a:r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时间</a:t>
            </a:r>
            <a:endParaRPr lang="zh-CN" altLang="en-US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cxnSp>
        <p:nvCxnSpPr>
          <p:cNvPr id="17" name="直接箭头连接符 16"/>
          <p:cNvCxnSpPr/>
          <p:nvPr>
            <p:custDataLst>
              <p:tags r:id="rId12"/>
            </p:custDataLst>
          </p:nvPr>
        </p:nvCxnSpPr>
        <p:spPr>
          <a:xfrm flipH="1">
            <a:off x="3846830" y="4602480"/>
            <a:ext cx="3284855" cy="56515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文本框 21"/>
          <p:cNvSpPr txBox="1"/>
          <p:nvPr/>
        </p:nvSpPr>
        <p:spPr>
          <a:xfrm>
            <a:off x="607060" y="4489450"/>
            <a:ext cx="334137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Font typeface="Arial" panose="020B0604020202020204" pitchFamily="34" charset="0"/>
              <a:buNone/>
            </a:pPr>
            <a:r>
              <a:rPr lang="zh-CN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日期设置</a:t>
            </a:r>
            <a:r>
              <a:rPr lang="en-US" altLang="zh-CN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:2024</a:t>
            </a:r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年</a:t>
            </a:r>
            <a:r>
              <a:rPr lang="en-US" altLang="zh-CN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4</a:t>
            </a:r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月</a:t>
            </a:r>
            <a:r>
              <a:rPr lang="en-US" altLang="zh-CN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1</a:t>
            </a:r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日至</a:t>
            </a:r>
            <a:r>
              <a:rPr lang="en-US" altLang="zh-CN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2024</a:t>
            </a:r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年</a:t>
            </a:r>
            <a:r>
              <a:rPr lang="en-US" altLang="zh-CN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4</a:t>
            </a:r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月</a:t>
            </a:r>
            <a:r>
              <a:rPr lang="en-US" altLang="zh-CN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30</a:t>
            </a:r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日之间</a:t>
            </a:r>
            <a:endParaRPr lang="zh-CN" altLang="en-US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60215" y="1267460"/>
            <a:ext cx="3670935" cy="507111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0"/>
            <a:ext cx="12192635" cy="648970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139700" dist="1016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44245" y="142240"/>
            <a:ext cx="5838190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经济与金融学院</a:t>
            </a:r>
            <a:r>
              <a:rPr lang="en-US" altLang="zh-CN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 </a:t>
            </a:r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毕业论文（设计）手册</a:t>
            </a:r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填写规范</a:t>
            </a:r>
            <a:endParaRPr lang="zh-CN" altLang="en-US" sz="2000"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pic>
        <p:nvPicPr>
          <p:cNvPr id="8" name="图片 7" descr="WechatIMG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455" y="36830"/>
            <a:ext cx="571500" cy="572135"/>
          </a:xfrm>
          <a:prstGeom prst="rect">
            <a:avLst/>
          </a:prstGeom>
        </p:spPr>
      </p:pic>
      <p:cxnSp>
        <p:nvCxnSpPr>
          <p:cNvPr id="15" name="直接箭头连接符 14"/>
          <p:cNvCxnSpPr>
            <a:endCxn id="13" idx="1"/>
          </p:cNvCxnSpPr>
          <p:nvPr/>
        </p:nvCxnSpPr>
        <p:spPr>
          <a:xfrm flipV="1">
            <a:off x="5631815" y="1451610"/>
            <a:ext cx="2675890" cy="892175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" name="文本框 3"/>
          <p:cNvSpPr txBox="1"/>
          <p:nvPr/>
        </p:nvSpPr>
        <p:spPr>
          <a:xfrm>
            <a:off x="782955" y="2830195"/>
            <a:ext cx="3496310" cy="40017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342900" indent="-342900" algn="l">
              <a:buFont typeface="Arial" panose="020B0604020202020204" pitchFamily="34" charset="0"/>
              <a:buChar char="•"/>
            </a:pPr>
            <a:r>
              <a:rPr sz="2000">
                <a:solidFill>
                  <a:srgbClr val="C00000"/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12次</a:t>
            </a:r>
            <a:r>
              <a:rPr lang="zh-CN" sz="2000">
                <a:solidFill>
                  <a:srgbClr val="C00000"/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教师指导</a:t>
            </a:r>
            <a:r>
              <a:rPr sz="2000">
                <a:solidFill>
                  <a:srgbClr val="C00000"/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记录需要全部填写</a:t>
            </a:r>
            <a:r>
              <a:rPr lang="zh-CN" sz="2000">
                <a:solidFill>
                  <a:srgbClr val="C00000"/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完整</a:t>
            </a:r>
            <a:r>
              <a:rPr sz="2000">
                <a:solidFill>
                  <a:srgbClr val="C00000"/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，且时间需按顺序来书写，不可错乱</a:t>
            </a:r>
            <a:endParaRPr lang="zh-CN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最终第十二次记录截止日期为</a:t>
            </a:r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论文答辩前</a:t>
            </a:r>
            <a:endParaRPr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  <a:p>
            <a:pPr algn="l"/>
            <a:endParaRPr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8307705" y="1267460"/>
            <a:ext cx="3731895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选题指导相关内容并结合实际</a:t>
            </a:r>
            <a:endParaRPr lang="zh-CN" altLang="en-US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 flipV="1">
            <a:off x="7202805" y="3540760"/>
            <a:ext cx="1075690" cy="311150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8307705" y="3546475"/>
            <a:ext cx="3731260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202</a:t>
            </a:r>
            <a:r>
              <a:rPr lang="en-US" altLang="zh-CN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3</a:t>
            </a:r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年11月20 日-202</a:t>
            </a:r>
            <a:r>
              <a:rPr lang="en-US" altLang="zh-CN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3</a:t>
            </a:r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年12月1日</a:t>
            </a:r>
            <a:endParaRPr lang="zh-CN" altLang="en-US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14" name="直接箭头连接符 13"/>
          <p:cNvCxnSpPr>
            <a:endCxn id="16" idx="1"/>
          </p:cNvCxnSpPr>
          <p:nvPr>
            <p:custDataLst>
              <p:tags r:id="rId6"/>
            </p:custDataLst>
          </p:nvPr>
        </p:nvCxnSpPr>
        <p:spPr>
          <a:xfrm flipV="1">
            <a:off x="5616575" y="3014345"/>
            <a:ext cx="2691130" cy="101600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" name="文本框 15"/>
          <p:cNvSpPr txBox="1"/>
          <p:nvPr>
            <p:custDataLst>
              <p:tags r:id="rId7"/>
            </p:custDataLst>
          </p:nvPr>
        </p:nvSpPr>
        <p:spPr>
          <a:xfrm>
            <a:off x="8307705" y="2830195"/>
            <a:ext cx="3731895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题目解读和任务书发布并结合实际</a:t>
            </a:r>
            <a:endParaRPr lang="zh-CN" altLang="en-US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17" name="直接箭头连接符 16"/>
          <p:cNvCxnSpPr/>
          <p:nvPr>
            <p:custDataLst>
              <p:tags r:id="rId8"/>
            </p:custDataLst>
          </p:nvPr>
        </p:nvCxnSpPr>
        <p:spPr>
          <a:xfrm flipV="1">
            <a:off x="7277735" y="2395855"/>
            <a:ext cx="859155" cy="434340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8" name="文本框 17"/>
          <p:cNvSpPr txBox="1"/>
          <p:nvPr>
            <p:custDataLst>
              <p:tags r:id="rId9"/>
            </p:custDataLst>
          </p:nvPr>
        </p:nvSpPr>
        <p:spPr>
          <a:xfrm>
            <a:off x="8307705" y="1975485"/>
            <a:ext cx="3640455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202</a:t>
            </a:r>
            <a:r>
              <a:rPr lang="en-US" altLang="zh-CN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3</a:t>
            </a:r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年11月10日-2022年11月</a:t>
            </a:r>
            <a:r>
              <a:rPr lang="en-US" altLang="zh-CN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15</a:t>
            </a:r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日 </a:t>
            </a:r>
            <a:endParaRPr lang="zh-CN" altLang="en-US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19" name="直接箭头连接符 18"/>
          <p:cNvCxnSpPr/>
          <p:nvPr>
            <p:custDataLst>
              <p:tags r:id="rId10"/>
            </p:custDataLst>
          </p:nvPr>
        </p:nvCxnSpPr>
        <p:spPr>
          <a:xfrm flipV="1">
            <a:off x="7726680" y="4998720"/>
            <a:ext cx="522605" cy="635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" name="文本框 19"/>
          <p:cNvSpPr txBox="1"/>
          <p:nvPr>
            <p:custDataLst>
              <p:tags r:id="rId11"/>
            </p:custDataLst>
          </p:nvPr>
        </p:nvSpPr>
        <p:spPr>
          <a:xfrm>
            <a:off x="8308340" y="4814570"/>
            <a:ext cx="3731260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202</a:t>
            </a:r>
            <a:r>
              <a:rPr lang="en-US" altLang="zh-CN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3</a:t>
            </a:r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年1</a:t>
            </a:r>
            <a:r>
              <a:rPr lang="en-US" altLang="zh-CN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2</a:t>
            </a:r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月</a:t>
            </a:r>
            <a:r>
              <a:rPr lang="en-US" altLang="zh-CN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10</a:t>
            </a:r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 日-202</a:t>
            </a:r>
            <a:r>
              <a:rPr lang="en-US" altLang="zh-CN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3</a:t>
            </a:r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年12月</a:t>
            </a:r>
            <a:r>
              <a:rPr lang="en-US" altLang="zh-CN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15</a:t>
            </a:r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日</a:t>
            </a:r>
            <a:endParaRPr lang="zh-CN" altLang="en-US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21" name="直接箭头连接符 20"/>
          <p:cNvCxnSpPr>
            <a:endCxn id="22" idx="1"/>
          </p:cNvCxnSpPr>
          <p:nvPr>
            <p:custDataLst>
              <p:tags r:id="rId12"/>
            </p:custDataLst>
          </p:nvPr>
        </p:nvCxnSpPr>
        <p:spPr>
          <a:xfrm>
            <a:off x="5418455" y="4262755"/>
            <a:ext cx="2860040" cy="209550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文本框 21"/>
          <p:cNvSpPr txBox="1"/>
          <p:nvPr>
            <p:custDataLst>
              <p:tags r:id="rId13"/>
            </p:custDataLst>
          </p:nvPr>
        </p:nvSpPr>
        <p:spPr>
          <a:xfrm>
            <a:off x="8278495" y="4288155"/>
            <a:ext cx="3731895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针对开题报告的指导并结合实际</a:t>
            </a:r>
            <a:endParaRPr lang="zh-CN" altLang="en-US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23" name="直接箭头连接符 22"/>
          <p:cNvCxnSpPr/>
          <p:nvPr>
            <p:custDataLst>
              <p:tags r:id="rId14"/>
            </p:custDataLst>
          </p:nvPr>
        </p:nvCxnSpPr>
        <p:spPr>
          <a:xfrm flipV="1">
            <a:off x="7823835" y="6130925"/>
            <a:ext cx="522605" cy="635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4" name="文本框 23"/>
          <p:cNvSpPr txBox="1"/>
          <p:nvPr>
            <p:custDataLst>
              <p:tags r:id="rId15"/>
            </p:custDataLst>
          </p:nvPr>
        </p:nvSpPr>
        <p:spPr>
          <a:xfrm>
            <a:off x="8405495" y="5946775"/>
            <a:ext cx="3731260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202</a:t>
            </a:r>
            <a:r>
              <a:rPr 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4</a:t>
            </a:r>
            <a:r>
              <a:rPr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年1月15日-202</a:t>
            </a:r>
            <a:r>
              <a:rPr 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4</a:t>
            </a:r>
            <a:r>
              <a:rPr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年</a:t>
            </a:r>
            <a:r>
              <a:rPr 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1</a:t>
            </a:r>
            <a:r>
              <a:rPr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月20日</a:t>
            </a:r>
            <a:endParaRPr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25" name="直接箭头连接符 24"/>
          <p:cNvCxnSpPr>
            <a:endCxn id="26" idx="1"/>
          </p:cNvCxnSpPr>
          <p:nvPr>
            <p:custDataLst>
              <p:tags r:id="rId16"/>
            </p:custDataLst>
          </p:nvPr>
        </p:nvCxnSpPr>
        <p:spPr>
          <a:xfrm>
            <a:off x="5515610" y="5394960"/>
            <a:ext cx="2860040" cy="209550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6" name="文本框 25"/>
          <p:cNvSpPr txBox="1"/>
          <p:nvPr>
            <p:custDataLst>
              <p:tags r:id="rId17"/>
            </p:custDataLst>
          </p:nvPr>
        </p:nvSpPr>
        <p:spPr>
          <a:xfrm>
            <a:off x="8375650" y="5420360"/>
            <a:ext cx="3731895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指导收集论文相关文献，并结合实际情况填写</a:t>
            </a:r>
            <a:endParaRPr lang="zh-CN" altLang="en-US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314825" y="1370330"/>
            <a:ext cx="3561715" cy="499872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0"/>
            <a:ext cx="12192635" cy="648970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139700" dist="1016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44245" y="142240"/>
            <a:ext cx="5666740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经济与金融学院</a:t>
            </a:r>
            <a:r>
              <a:rPr lang="en-US" altLang="zh-CN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 </a:t>
            </a:r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毕业论文（设计）手册</a:t>
            </a:r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填写规范</a:t>
            </a:r>
            <a:endParaRPr lang="zh-CN" altLang="en-US" sz="2000"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pic>
        <p:nvPicPr>
          <p:cNvPr id="8" name="图片 7" descr="WechatIMG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455" y="36830"/>
            <a:ext cx="571500" cy="572135"/>
          </a:xfrm>
          <a:prstGeom prst="rect">
            <a:avLst/>
          </a:prstGeom>
        </p:spPr>
      </p:pic>
      <p:cxnSp>
        <p:nvCxnSpPr>
          <p:cNvPr id="15" name="直接箭头连接符 14"/>
          <p:cNvCxnSpPr>
            <a:endCxn id="13" idx="1"/>
          </p:cNvCxnSpPr>
          <p:nvPr/>
        </p:nvCxnSpPr>
        <p:spPr>
          <a:xfrm flipV="1">
            <a:off x="5616575" y="1451610"/>
            <a:ext cx="2691130" cy="262255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" name="文本框 3"/>
          <p:cNvSpPr txBox="1"/>
          <p:nvPr/>
        </p:nvSpPr>
        <p:spPr>
          <a:xfrm>
            <a:off x="889000" y="2856230"/>
            <a:ext cx="3425825" cy="40017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342900" indent="-342900" algn="l">
              <a:buFont typeface="Arial" panose="020B0604020202020204" pitchFamily="34" charset="0"/>
              <a:buChar char="•"/>
            </a:pPr>
            <a:r>
              <a:rPr sz="2000">
                <a:solidFill>
                  <a:srgbClr val="C00000"/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12次</a:t>
            </a:r>
            <a:r>
              <a:rPr lang="zh-CN" sz="2000">
                <a:solidFill>
                  <a:srgbClr val="C00000"/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教师指导</a:t>
            </a:r>
            <a:r>
              <a:rPr sz="2000">
                <a:solidFill>
                  <a:srgbClr val="C00000"/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记录需要全部填写</a:t>
            </a:r>
            <a:r>
              <a:rPr lang="zh-CN" sz="2000">
                <a:solidFill>
                  <a:srgbClr val="C00000"/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完整</a:t>
            </a:r>
            <a:r>
              <a:rPr sz="2000">
                <a:solidFill>
                  <a:srgbClr val="C00000"/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，且时间需按顺序来书写，不可错乱</a:t>
            </a:r>
            <a:endParaRPr lang="zh-CN" sz="2000">
              <a:solidFill>
                <a:srgbClr val="C00000"/>
              </a:soli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最终第十二次记录截止日期为</a:t>
            </a:r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论文答辩前</a:t>
            </a:r>
            <a:endParaRPr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  <a:p>
            <a:pPr algn="l"/>
            <a:endParaRPr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307705" y="1267460"/>
            <a:ext cx="3731895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根据查询到的资料和文献，对论文的写作思路和论文结构进行指导并结合实际填写</a:t>
            </a:r>
            <a:endParaRPr lang="zh-CN" altLang="en-US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 flipV="1">
            <a:off x="7273290" y="3540760"/>
            <a:ext cx="1005205" cy="99060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文本框 8"/>
          <p:cNvSpPr txBox="1"/>
          <p:nvPr/>
        </p:nvSpPr>
        <p:spPr>
          <a:xfrm>
            <a:off x="8376920" y="3281045"/>
            <a:ext cx="3731260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202</a:t>
            </a:r>
            <a:r>
              <a:rPr 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4</a:t>
            </a:r>
            <a:r>
              <a:rPr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年3月20日-202</a:t>
            </a:r>
            <a:r>
              <a:rPr 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4</a:t>
            </a:r>
            <a:r>
              <a:rPr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年4月1日</a:t>
            </a:r>
            <a:endParaRPr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14" name="直接箭头连接符 13"/>
          <p:cNvCxnSpPr>
            <a:endCxn id="16" idx="1"/>
          </p:cNvCxnSpPr>
          <p:nvPr>
            <p:custDataLst>
              <p:tags r:id="rId4"/>
            </p:custDataLst>
          </p:nvPr>
        </p:nvCxnSpPr>
        <p:spPr>
          <a:xfrm>
            <a:off x="5418455" y="2733675"/>
            <a:ext cx="2927985" cy="133985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" name="文本框 15"/>
          <p:cNvSpPr txBox="1"/>
          <p:nvPr>
            <p:custDataLst>
              <p:tags r:id="rId5"/>
            </p:custDataLst>
          </p:nvPr>
        </p:nvSpPr>
        <p:spPr>
          <a:xfrm>
            <a:off x="8346440" y="2683510"/>
            <a:ext cx="3731895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对初稿进行指导，结合实际情况提出的修改意见。</a:t>
            </a:r>
            <a:endParaRPr lang="zh-CN" altLang="en-US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17" name="直接箭头连接符 16"/>
          <p:cNvCxnSpPr>
            <a:endCxn id="18" idx="1"/>
          </p:cNvCxnSpPr>
          <p:nvPr>
            <p:custDataLst>
              <p:tags r:id="rId6"/>
            </p:custDataLst>
          </p:nvPr>
        </p:nvCxnSpPr>
        <p:spPr>
          <a:xfrm flipV="1">
            <a:off x="7358380" y="2159635"/>
            <a:ext cx="949325" cy="333375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8" name="文本框 17"/>
          <p:cNvSpPr txBox="1"/>
          <p:nvPr>
            <p:custDataLst>
              <p:tags r:id="rId7"/>
            </p:custDataLst>
          </p:nvPr>
        </p:nvSpPr>
        <p:spPr>
          <a:xfrm>
            <a:off x="8307705" y="1975485"/>
            <a:ext cx="3640455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202</a:t>
            </a:r>
            <a:r>
              <a:rPr lang="en-US" altLang="zh-CN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4</a:t>
            </a:r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年2月15日-202</a:t>
            </a:r>
            <a:r>
              <a:rPr lang="en-US" altLang="zh-CN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4</a:t>
            </a:r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年2月28日</a:t>
            </a:r>
            <a:endParaRPr lang="zh-CN" altLang="en-US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19" name="直接箭头连接符 18"/>
          <p:cNvCxnSpPr/>
          <p:nvPr>
            <p:custDataLst>
              <p:tags r:id="rId8"/>
            </p:custDataLst>
          </p:nvPr>
        </p:nvCxnSpPr>
        <p:spPr>
          <a:xfrm flipV="1">
            <a:off x="7428865" y="4843145"/>
            <a:ext cx="793115" cy="42545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" name="文本框 19"/>
          <p:cNvSpPr txBox="1"/>
          <p:nvPr>
            <p:custDataLst>
              <p:tags r:id="rId9"/>
            </p:custDataLst>
          </p:nvPr>
        </p:nvSpPr>
        <p:spPr>
          <a:xfrm>
            <a:off x="8249920" y="4690745"/>
            <a:ext cx="3857625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2023年4月11日-2023年4月14日</a:t>
            </a:r>
            <a:endParaRPr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21" name="直接箭头连接符 20"/>
          <p:cNvCxnSpPr/>
          <p:nvPr>
            <p:custDataLst>
              <p:tags r:id="rId10"/>
            </p:custDataLst>
          </p:nvPr>
        </p:nvCxnSpPr>
        <p:spPr>
          <a:xfrm>
            <a:off x="5220335" y="4032250"/>
            <a:ext cx="3031490" cy="46355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文本框 21"/>
          <p:cNvSpPr txBox="1"/>
          <p:nvPr>
            <p:custDataLst>
              <p:tags r:id="rId11"/>
            </p:custDataLst>
          </p:nvPr>
        </p:nvSpPr>
        <p:spPr>
          <a:xfrm>
            <a:off x="8278495" y="4035425"/>
            <a:ext cx="3829685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毕业论文（设计）的中期检查，结合自身情况指出前期论文写作过程中存在的问题。</a:t>
            </a:r>
            <a:endParaRPr lang="zh-CN" altLang="en-US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23" name="直接箭头连接符 22"/>
          <p:cNvCxnSpPr>
            <a:endCxn id="24" idx="1"/>
          </p:cNvCxnSpPr>
          <p:nvPr>
            <p:custDataLst>
              <p:tags r:id="rId12"/>
            </p:custDataLst>
          </p:nvPr>
        </p:nvCxnSpPr>
        <p:spPr>
          <a:xfrm>
            <a:off x="7550785" y="6048375"/>
            <a:ext cx="825500" cy="82550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4" name="文本框 23"/>
          <p:cNvSpPr txBox="1"/>
          <p:nvPr>
            <p:custDataLst>
              <p:tags r:id="rId13"/>
            </p:custDataLst>
          </p:nvPr>
        </p:nvSpPr>
        <p:spPr>
          <a:xfrm>
            <a:off x="8376285" y="5946775"/>
            <a:ext cx="3571875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2023年4月20日-2023年4月23日</a:t>
            </a:r>
            <a:endParaRPr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25" name="直接箭头连接符 24"/>
          <p:cNvCxnSpPr/>
          <p:nvPr>
            <p:custDataLst>
              <p:tags r:id="rId14"/>
            </p:custDataLst>
          </p:nvPr>
        </p:nvCxnSpPr>
        <p:spPr>
          <a:xfrm>
            <a:off x="5418455" y="5154295"/>
            <a:ext cx="2860040" cy="209550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6" name="文本框 25"/>
          <p:cNvSpPr txBox="1"/>
          <p:nvPr>
            <p:custDataLst>
              <p:tags r:id="rId15"/>
            </p:custDataLst>
          </p:nvPr>
        </p:nvSpPr>
        <p:spPr>
          <a:xfrm>
            <a:off x="8275955" y="5293995"/>
            <a:ext cx="3831590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对论文二稿提出修改的意见，结合实际进行的描述</a:t>
            </a:r>
            <a:endParaRPr lang="zh-CN" altLang="en-US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183380" y="1295400"/>
            <a:ext cx="3909695" cy="5216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0"/>
            <a:ext cx="12192635" cy="648970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139700" dist="1016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44245" y="142240"/>
            <a:ext cx="5681345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经济与金融学院</a:t>
            </a:r>
            <a:r>
              <a:rPr lang="en-US" altLang="zh-CN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 </a:t>
            </a:r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毕业论文（设计）手册</a:t>
            </a:r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填写规范</a:t>
            </a:r>
            <a:endParaRPr lang="zh-CN" altLang="en-US" sz="2000"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pic>
        <p:nvPicPr>
          <p:cNvPr id="8" name="图片 7" descr="WechatIMG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455" y="36830"/>
            <a:ext cx="571500" cy="572135"/>
          </a:xfrm>
          <a:prstGeom prst="rect">
            <a:avLst/>
          </a:prstGeom>
        </p:spPr>
      </p:pic>
      <p:cxnSp>
        <p:nvCxnSpPr>
          <p:cNvPr id="15" name="直接箭头连接符 14"/>
          <p:cNvCxnSpPr>
            <a:endCxn id="13" idx="1"/>
          </p:cNvCxnSpPr>
          <p:nvPr/>
        </p:nvCxnSpPr>
        <p:spPr>
          <a:xfrm flipV="1">
            <a:off x="5616575" y="1451610"/>
            <a:ext cx="2691130" cy="262255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" name="文本框 3"/>
          <p:cNvSpPr txBox="1"/>
          <p:nvPr/>
        </p:nvSpPr>
        <p:spPr>
          <a:xfrm>
            <a:off x="889000" y="2856230"/>
            <a:ext cx="3425825" cy="40017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342900" indent="-342900" algn="l">
              <a:buFont typeface="Arial" panose="020B0604020202020204" pitchFamily="34" charset="0"/>
              <a:buChar char="•"/>
            </a:pPr>
            <a:r>
              <a:rPr sz="2000">
                <a:solidFill>
                  <a:srgbClr val="C00000"/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12次</a:t>
            </a:r>
            <a:r>
              <a:rPr lang="zh-CN" sz="2000">
                <a:solidFill>
                  <a:srgbClr val="C00000"/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教师指导</a:t>
            </a:r>
            <a:r>
              <a:rPr sz="2000">
                <a:solidFill>
                  <a:srgbClr val="C00000"/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记录需要全部填写</a:t>
            </a:r>
            <a:r>
              <a:rPr lang="zh-CN" sz="2000">
                <a:solidFill>
                  <a:srgbClr val="C00000"/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完整</a:t>
            </a:r>
            <a:r>
              <a:rPr sz="2000">
                <a:solidFill>
                  <a:srgbClr val="C00000"/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，且时间需按顺序来书写，不可错乱</a:t>
            </a:r>
            <a:endParaRPr lang="zh-CN" sz="2000">
              <a:solidFill>
                <a:srgbClr val="C00000"/>
              </a:soli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最终第十二次记录截止日期为</a:t>
            </a:r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论文答辩前</a:t>
            </a:r>
            <a:endParaRPr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  <a:p>
            <a:pPr algn="l"/>
            <a:endParaRPr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307705" y="1267460"/>
            <a:ext cx="3731895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对论文三稿提出修改的意见，结合实际进行的</a:t>
            </a:r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描述</a:t>
            </a:r>
            <a:endParaRPr lang="zh-CN" altLang="en-US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 flipV="1">
            <a:off x="7273290" y="3540760"/>
            <a:ext cx="1005205" cy="99060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文本框 8"/>
          <p:cNvSpPr txBox="1"/>
          <p:nvPr/>
        </p:nvSpPr>
        <p:spPr>
          <a:xfrm>
            <a:off x="8376285" y="3380105"/>
            <a:ext cx="3731260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202</a:t>
            </a:r>
            <a:r>
              <a:rPr 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4</a:t>
            </a:r>
            <a:r>
              <a:rPr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年5月3日-202</a:t>
            </a:r>
            <a:r>
              <a:rPr 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4</a:t>
            </a:r>
            <a:r>
              <a:rPr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年5月5日</a:t>
            </a:r>
            <a:endParaRPr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14" name="直接箭头连接符 13"/>
          <p:cNvCxnSpPr>
            <a:endCxn id="16" idx="1"/>
          </p:cNvCxnSpPr>
          <p:nvPr>
            <p:custDataLst>
              <p:tags r:id="rId4"/>
            </p:custDataLst>
          </p:nvPr>
        </p:nvCxnSpPr>
        <p:spPr>
          <a:xfrm>
            <a:off x="5418455" y="2733675"/>
            <a:ext cx="2927985" cy="133985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" name="文本框 15"/>
          <p:cNvSpPr txBox="1"/>
          <p:nvPr>
            <p:custDataLst>
              <p:tags r:id="rId5"/>
            </p:custDataLst>
          </p:nvPr>
        </p:nvSpPr>
        <p:spPr>
          <a:xfrm>
            <a:off x="8346440" y="2683510"/>
            <a:ext cx="3731895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对论文的细节进行进一步的指导，包括论文的用语是否规范、引用等是否符合要求。</a:t>
            </a:r>
            <a:endParaRPr lang="zh-CN" altLang="en-US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17" name="直接箭头连接符 16"/>
          <p:cNvCxnSpPr>
            <a:endCxn id="18" idx="1"/>
          </p:cNvCxnSpPr>
          <p:nvPr>
            <p:custDataLst>
              <p:tags r:id="rId6"/>
            </p:custDataLst>
          </p:nvPr>
        </p:nvCxnSpPr>
        <p:spPr>
          <a:xfrm flipV="1">
            <a:off x="7358380" y="2159635"/>
            <a:ext cx="949325" cy="333375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8" name="文本框 17"/>
          <p:cNvSpPr txBox="1"/>
          <p:nvPr>
            <p:custDataLst>
              <p:tags r:id="rId7"/>
            </p:custDataLst>
          </p:nvPr>
        </p:nvSpPr>
        <p:spPr>
          <a:xfrm>
            <a:off x="8307705" y="1975485"/>
            <a:ext cx="3640455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202</a:t>
            </a:r>
            <a:r>
              <a:rPr lang="en-US" altLang="zh-CN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4</a:t>
            </a:r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年4月25日-202</a:t>
            </a:r>
            <a:r>
              <a:rPr lang="en-US" altLang="zh-CN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4</a:t>
            </a:r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年4月28日</a:t>
            </a:r>
            <a:endParaRPr lang="zh-CN" altLang="en-US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19" name="直接箭头连接符 18"/>
          <p:cNvCxnSpPr/>
          <p:nvPr>
            <p:custDataLst>
              <p:tags r:id="rId8"/>
            </p:custDataLst>
          </p:nvPr>
        </p:nvCxnSpPr>
        <p:spPr>
          <a:xfrm flipV="1">
            <a:off x="7428865" y="4843145"/>
            <a:ext cx="793115" cy="42545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" name="文本框 19"/>
          <p:cNvSpPr txBox="1"/>
          <p:nvPr>
            <p:custDataLst>
              <p:tags r:id="rId9"/>
            </p:custDataLst>
          </p:nvPr>
        </p:nvSpPr>
        <p:spPr>
          <a:xfrm>
            <a:off x="8332470" y="4687570"/>
            <a:ext cx="3857625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202</a:t>
            </a:r>
            <a:r>
              <a:rPr 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4</a:t>
            </a:r>
            <a:r>
              <a:rPr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年5月7日-202</a:t>
            </a:r>
            <a:r>
              <a:rPr 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4</a:t>
            </a:r>
            <a:r>
              <a:rPr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年5月10日</a:t>
            </a:r>
            <a:endParaRPr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21" name="直接箭头连接符 20"/>
          <p:cNvCxnSpPr/>
          <p:nvPr>
            <p:custDataLst>
              <p:tags r:id="rId10"/>
            </p:custDataLst>
          </p:nvPr>
        </p:nvCxnSpPr>
        <p:spPr>
          <a:xfrm>
            <a:off x="5220335" y="4032250"/>
            <a:ext cx="3031490" cy="46355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文本框 21"/>
          <p:cNvSpPr txBox="1"/>
          <p:nvPr>
            <p:custDataLst>
              <p:tags r:id="rId11"/>
            </p:custDataLst>
          </p:nvPr>
        </p:nvSpPr>
        <p:spPr>
          <a:xfrm>
            <a:off x="8278495" y="4035425"/>
            <a:ext cx="3829685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论文定稿，指导进一步完善论文内容和查重，上交打印稿，对打印稿进行指导。</a:t>
            </a:r>
            <a:endParaRPr lang="zh-CN" altLang="en-US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23" name="直接箭头连接符 22"/>
          <p:cNvCxnSpPr>
            <a:endCxn id="24" idx="1"/>
          </p:cNvCxnSpPr>
          <p:nvPr>
            <p:custDataLst>
              <p:tags r:id="rId12"/>
            </p:custDataLst>
          </p:nvPr>
        </p:nvCxnSpPr>
        <p:spPr>
          <a:xfrm>
            <a:off x="7550785" y="6048375"/>
            <a:ext cx="825500" cy="82550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4" name="文本框 23"/>
          <p:cNvSpPr txBox="1"/>
          <p:nvPr>
            <p:custDataLst>
              <p:tags r:id="rId13"/>
            </p:custDataLst>
          </p:nvPr>
        </p:nvSpPr>
        <p:spPr>
          <a:xfrm>
            <a:off x="8376285" y="5946775"/>
            <a:ext cx="3571875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202</a:t>
            </a:r>
            <a:r>
              <a:rPr 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4</a:t>
            </a:r>
            <a:r>
              <a:rPr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年5月14日-202</a:t>
            </a:r>
            <a:r>
              <a:rPr 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4</a:t>
            </a:r>
            <a:r>
              <a:rPr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年5月17日</a:t>
            </a:r>
            <a:endParaRPr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25" name="直接箭头连接符 24"/>
          <p:cNvCxnSpPr/>
          <p:nvPr>
            <p:custDataLst>
              <p:tags r:id="rId14"/>
            </p:custDataLst>
          </p:nvPr>
        </p:nvCxnSpPr>
        <p:spPr>
          <a:xfrm>
            <a:off x="5418455" y="5154295"/>
            <a:ext cx="2860040" cy="209550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6" name="文本框 25"/>
          <p:cNvSpPr txBox="1"/>
          <p:nvPr>
            <p:custDataLst>
              <p:tags r:id="rId15"/>
            </p:custDataLst>
          </p:nvPr>
        </p:nvSpPr>
        <p:spPr>
          <a:xfrm>
            <a:off x="8275955" y="5293995"/>
            <a:ext cx="3831590" cy="40576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指导答辩相关内容，要求进一步熟悉论文，并根据论文完成答辩PPT</a:t>
            </a:r>
            <a:endParaRPr lang="zh-CN" altLang="en-US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82955" y="796290"/>
            <a:ext cx="4720590" cy="583374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0"/>
            <a:ext cx="12192635" cy="648970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139700" dist="1016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44245" y="142240"/>
            <a:ext cx="5822315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经济与金融学院</a:t>
            </a:r>
            <a:r>
              <a:rPr lang="en-US" altLang="zh-CN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 </a:t>
            </a:r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毕业论文（设计）手册</a:t>
            </a:r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填写规范</a:t>
            </a:r>
            <a:endParaRPr lang="zh-CN" altLang="en-US" sz="2000"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pic>
        <p:nvPicPr>
          <p:cNvPr id="8" name="图片 7" descr="WechatIMG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455" y="36830"/>
            <a:ext cx="571500" cy="572135"/>
          </a:xfrm>
          <a:prstGeom prst="rect">
            <a:avLst/>
          </a:prstGeom>
        </p:spPr>
      </p:pic>
      <p:cxnSp>
        <p:nvCxnSpPr>
          <p:cNvPr id="5" name="直接箭头连接符 4"/>
          <p:cNvCxnSpPr/>
          <p:nvPr/>
        </p:nvCxnSpPr>
        <p:spPr>
          <a:xfrm flipH="1" flipV="1">
            <a:off x="3111500" y="2604770"/>
            <a:ext cx="934720" cy="57150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文本框 8"/>
          <p:cNvSpPr txBox="1"/>
          <p:nvPr/>
        </p:nvSpPr>
        <p:spPr>
          <a:xfrm>
            <a:off x="1425575" y="2349500"/>
            <a:ext cx="1899285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200">
                <a:solidFill>
                  <a:schemeClr val="accent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日期设置：定稿时间之后，答辩时间之前</a:t>
            </a:r>
            <a:endParaRPr lang="zh-CN" altLang="en-US" sz="1200">
              <a:solidFill>
                <a:schemeClr val="accent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15" name="直接箭头连接符 14"/>
          <p:cNvCxnSpPr/>
          <p:nvPr>
            <p:custDataLst>
              <p:tags r:id="rId4"/>
            </p:custDataLst>
          </p:nvPr>
        </p:nvCxnSpPr>
        <p:spPr>
          <a:xfrm flipV="1">
            <a:off x="3295650" y="1487170"/>
            <a:ext cx="2449830" cy="212725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" name="文本框 5"/>
          <p:cNvSpPr txBox="1"/>
          <p:nvPr/>
        </p:nvSpPr>
        <p:spPr>
          <a:xfrm>
            <a:off x="5822950" y="795655"/>
            <a:ext cx="6196330" cy="229298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学生书写模板：</a:t>
            </a:r>
            <a:endParaRPr lang="zh-CN" altLang="en-US" sz="16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 sz="16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 </a:t>
            </a:r>
            <a:r>
              <a:rPr lang="en-US" altLang="zh-CN" sz="16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   </a:t>
            </a:r>
            <a:r>
              <a:rPr lang="zh-CN" altLang="en-US" sz="16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本人为汉口学院经济与金融学院 XXX 专业的学生 XXX,在导师的悉心指导和自身努力下，已经按照学校要求完成了毕业论文（设计），并且按照指导老师意见修改论文，经查重合格， 现己向答辩组提交的内容有:1、毕业设计(论文)任务书，2、毕业设计(论文)开题报告，3、毕业论文（设计），4、毕业设计(论文)指导教师记录表，5、毕业设计(论文)指导教师中期检查表</a:t>
            </a:r>
            <a:r>
              <a:rPr lang="en-US" altLang="zh-CN" sz="16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,</a:t>
            </a:r>
            <a:r>
              <a:rPr lang="zh-CN" altLang="en-US" sz="16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7、毕业设计(论文)答辩申请表。</a:t>
            </a:r>
            <a:endParaRPr lang="zh-CN" altLang="en-US" sz="16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sz="16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    </a:t>
            </a:r>
            <a:r>
              <a:rPr lang="zh-CN" altLang="en-US" sz="16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综上所述，现向答辩组提出正式申请参加答辩，望批准</a:t>
            </a:r>
            <a:r>
              <a:rPr lang="zh-CN" altLang="en-US" sz="16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。</a:t>
            </a:r>
            <a:endParaRPr lang="en-US" altLang="zh-CN" sz="16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cxnSp>
        <p:nvCxnSpPr>
          <p:cNvPr id="10" name="直接箭头连接符 9"/>
          <p:cNvCxnSpPr/>
          <p:nvPr>
            <p:custDataLst>
              <p:tags r:id="rId5"/>
            </p:custDataLst>
          </p:nvPr>
        </p:nvCxnSpPr>
        <p:spPr>
          <a:xfrm>
            <a:off x="3097530" y="3129915"/>
            <a:ext cx="2733040" cy="212090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5800090" y="3444240"/>
            <a:ext cx="6377940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对学生毕业论文（设计）的整体评价和答辩申请的支持意见</a:t>
            </a:r>
            <a:r>
              <a:rPr lang="en-US" altLang="zh-CN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,</a:t>
            </a:r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包括对学生的研究工作、论文质量、研究成果等方面进行评价，并提出对学生答辩资格的认可和支持，</a:t>
            </a:r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需要明确表明是否同意答辩。</a:t>
            </a:r>
            <a:endParaRPr lang="zh-CN" altLang="en-US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13" name="直接箭头连接符 12"/>
          <p:cNvCxnSpPr/>
          <p:nvPr>
            <p:custDataLst>
              <p:tags r:id="rId7"/>
            </p:custDataLst>
          </p:nvPr>
        </p:nvCxnSpPr>
        <p:spPr>
          <a:xfrm flipH="1">
            <a:off x="3550920" y="3795395"/>
            <a:ext cx="650875" cy="0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4" name="文本框 13"/>
          <p:cNvSpPr txBox="1"/>
          <p:nvPr>
            <p:custDataLst>
              <p:tags r:id="rId8"/>
            </p:custDataLst>
          </p:nvPr>
        </p:nvSpPr>
        <p:spPr>
          <a:xfrm>
            <a:off x="1171575" y="3566795"/>
            <a:ext cx="2620645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200">
                <a:solidFill>
                  <a:schemeClr val="accent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日期设置：定稿时间之后，答辩时间之前，略晚于学生申请日期</a:t>
            </a:r>
            <a:endParaRPr lang="zh-CN" altLang="en-US" sz="1200">
              <a:solidFill>
                <a:schemeClr val="accent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9"/>
            </p:custDataLst>
          </p:nvPr>
        </p:nvSpPr>
        <p:spPr>
          <a:xfrm>
            <a:off x="4216400" y="3342005"/>
            <a:ext cx="1188720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4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（</a:t>
            </a:r>
            <a:r>
              <a:rPr lang="zh-CN" altLang="en-US" sz="14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手写</a:t>
            </a:r>
            <a:r>
              <a:rPr lang="zh-CN" altLang="en-US" sz="14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签名或</a:t>
            </a:r>
            <a:r>
              <a:rPr lang="zh-CN" altLang="en-US" sz="14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电子签名</a:t>
            </a:r>
            <a:r>
              <a:rPr lang="zh-CN" altLang="en-US" sz="14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）</a:t>
            </a:r>
            <a:endParaRPr lang="zh-CN" altLang="en-US" sz="14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cxnSp>
        <p:nvCxnSpPr>
          <p:cNvPr id="18" name="直接箭头连接符 17"/>
          <p:cNvCxnSpPr/>
          <p:nvPr>
            <p:custDataLst>
              <p:tags r:id="rId10"/>
            </p:custDataLst>
          </p:nvPr>
        </p:nvCxnSpPr>
        <p:spPr>
          <a:xfrm>
            <a:off x="3479800" y="4206240"/>
            <a:ext cx="2548890" cy="339725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" name="直接箭头连接符 18"/>
          <p:cNvCxnSpPr/>
          <p:nvPr>
            <p:custDataLst>
              <p:tags r:id="rId11"/>
            </p:custDataLst>
          </p:nvPr>
        </p:nvCxnSpPr>
        <p:spPr>
          <a:xfrm>
            <a:off x="3041015" y="5353050"/>
            <a:ext cx="2888615" cy="354330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" name="文本框 19"/>
          <p:cNvSpPr txBox="1"/>
          <p:nvPr>
            <p:custDataLst>
              <p:tags r:id="rId12"/>
            </p:custDataLst>
          </p:nvPr>
        </p:nvSpPr>
        <p:spPr>
          <a:xfrm>
            <a:off x="6042025" y="4575810"/>
            <a:ext cx="6033135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不可仅写同意，评阅</a:t>
            </a:r>
            <a:r>
              <a:rPr lang="zh-CN" altLang="en-US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教师</a:t>
            </a:r>
            <a:r>
              <a:rPr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需要写出自己的评价，建议。并明确表明是否同意答辩。</a:t>
            </a:r>
            <a:endParaRPr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3"/>
            </p:custDataLst>
          </p:nvPr>
        </p:nvSpPr>
        <p:spPr>
          <a:xfrm>
            <a:off x="5986780" y="5465445"/>
            <a:ext cx="6033135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不可仅写同意，</a:t>
            </a:r>
            <a:r>
              <a:rPr lang="zh-CN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系（教研室）主任</a:t>
            </a:r>
            <a:r>
              <a:rPr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需要写出自己的评价，建议。并明确表明是否同意答辩。</a:t>
            </a:r>
            <a:endParaRPr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14"/>
            </p:custDataLst>
          </p:nvPr>
        </p:nvSpPr>
        <p:spPr>
          <a:xfrm>
            <a:off x="4358005" y="4467225"/>
            <a:ext cx="1188720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4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（</a:t>
            </a:r>
            <a:r>
              <a:rPr lang="zh-CN" altLang="en-US" sz="14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手写</a:t>
            </a:r>
            <a:r>
              <a:rPr lang="zh-CN" altLang="en-US" sz="14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签名或</a:t>
            </a:r>
            <a:r>
              <a:rPr lang="zh-CN" altLang="en-US" sz="14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电子签名</a:t>
            </a:r>
            <a:r>
              <a:rPr lang="zh-CN" altLang="en-US" sz="14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）</a:t>
            </a:r>
            <a:endParaRPr lang="zh-CN" altLang="en-US" sz="14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23" name="文本框 22"/>
          <p:cNvSpPr txBox="1"/>
          <p:nvPr>
            <p:custDataLst>
              <p:tags r:id="rId15"/>
            </p:custDataLst>
          </p:nvPr>
        </p:nvSpPr>
        <p:spPr>
          <a:xfrm>
            <a:off x="4422140" y="5819775"/>
            <a:ext cx="1188720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4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（</a:t>
            </a:r>
            <a:r>
              <a:rPr lang="zh-CN" altLang="en-US" sz="14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手写</a:t>
            </a:r>
            <a:r>
              <a:rPr lang="zh-CN" altLang="en-US" sz="14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签名或</a:t>
            </a:r>
            <a:r>
              <a:rPr lang="zh-CN" altLang="en-US" sz="14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电子签名</a:t>
            </a:r>
            <a:r>
              <a:rPr lang="zh-CN" altLang="en-US" sz="14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）</a:t>
            </a:r>
            <a:endParaRPr lang="zh-CN" altLang="en-US" sz="14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24" name="文本框 23"/>
          <p:cNvSpPr txBox="1"/>
          <p:nvPr>
            <p:custDataLst>
              <p:tags r:id="rId16"/>
            </p:custDataLst>
          </p:nvPr>
        </p:nvSpPr>
        <p:spPr>
          <a:xfrm>
            <a:off x="1298575" y="4741545"/>
            <a:ext cx="2620645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200">
                <a:solidFill>
                  <a:schemeClr val="accent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日期设置：定稿时间之后，答辩时间之前，略晚于指导老师</a:t>
            </a:r>
            <a:r>
              <a:rPr lang="zh-CN" altLang="en-US" sz="1200">
                <a:solidFill>
                  <a:schemeClr val="accent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书写日期</a:t>
            </a:r>
            <a:endParaRPr lang="zh-CN" altLang="en-US" sz="1200">
              <a:solidFill>
                <a:schemeClr val="accent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17"/>
            </p:custDataLst>
          </p:nvPr>
        </p:nvSpPr>
        <p:spPr>
          <a:xfrm>
            <a:off x="1425575" y="6092825"/>
            <a:ext cx="2620645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200">
                <a:solidFill>
                  <a:schemeClr val="accent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日期设置：定稿时间之后，答辩时间之前，略晚于评阅老师</a:t>
            </a:r>
            <a:r>
              <a:rPr lang="zh-CN" altLang="en-US" sz="1200">
                <a:solidFill>
                  <a:schemeClr val="accent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书写日期</a:t>
            </a:r>
            <a:endParaRPr lang="zh-CN" altLang="en-US" sz="1200">
              <a:solidFill>
                <a:schemeClr val="accent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18"/>
            </p:custDataLst>
          </p:nvPr>
        </p:nvSpPr>
        <p:spPr>
          <a:xfrm>
            <a:off x="4201795" y="2131695"/>
            <a:ext cx="1188720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4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（</a:t>
            </a:r>
            <a:r>
              <a:rPr lang="zh-CN" altLang="en-US" sz="14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手写</a:t>
            </a:r>
            <a:r>
              <a:rPr lang="zh-CN" altLang="en-US" sz="14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签名或</a:t>
            </a:r>
            <a:r>
              <a:rPr lang="zh-CN" altLang="en-US" sz="14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电子签名</a:t>
            </a:r>
            <a:r>
              <a:rPr lang="zh-CN" altLang="en-US" sz="14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）</a:t>
            </a:r>
            <a:endParaRPr lang="zh-CN" altLang="en-US" sz="14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cxnSp>
        <p:nvCxnSpPr>
          <p:cNvPr id="27" name="直接箭头连接符 26"/>
          <p:cNvCxnSpPr/>
          <p:nvPr>
            <p:custDataLst>
              <p:tags r:id="rId19"/>
            </p:custDataLst>
          </p:nvPr>
        </p:nvCxnSpPr>
        <p:spPr>
          <a:xfrm flipH="1" flipV="1">
            <a:off x="3940810" y="6276975"/>
            <a:ext cx="481330" cy="635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8" name="直接箭头连接符 27"/>
          <p:cNvCxnSpPr/>
          <p:nvPr>
            <p:custDataLst>
              <p:tags r:id="rId20"/>
            </p:custDataLst>
          </p:nvPr>
        </p:nvCxnSpPr>
        <p:spPr>
          <a:xfrm flipH="1" flipV="1">
            <a:off x="3792220" y="4944110"/>
            <a:ext cx="481330" cy="635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988300" y="1443990"/>
            <a:ext cx="3533775" cy="4562475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90600" y="1362710"/>
            <a:ext cx="3395980" cy="4851400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7" name="矩形 6"/>
          <p:cNvSpPr/>
          <p:nvPr/>
        </p:nvSpPr>
        <p:spPr>
          <a:xfrm>
            <a:off x="0" y="0"/>
            <a:ext cx="12192635" cy="648970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139700" dist="1016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44245" y="142240"/>
            <a:ext cx="5779770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经济与金融学院</a:t>
            </a:r>
            <a:r>
              <a:rPr lang="en-US" altLang="zh-CN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 </a:t>
            </a:r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毕业论文（设计）手册</a:t>
            </a:r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填写规范</a:t>
            </a:r>
            <a:endParaRPr lang="zh-CN" altLang="en-US" sz="2000"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pic>
        <p:nvPicPr>
          <p:cNvPr id="8" name="图片 7" descr="WechatIMG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1455" y="36830"/>
            <a:ext cx="571500" cy="572135"/>
          </a:xfrm>
          <a:prstGeom prst="rect">
            <a:avLst/>
          </a:prstGeom>
        </p:spPr>
      </p:pic>
      <p:cxnSp>
        <p:nvCxnSpPr>
          <p:cNvPr id="5" name="直接箭头连接符 4"/>
          <p:cNvCxnSpPr/>
          <p:nvPr/>
        </p:nvCxnSpPr>
        <p:spPr>
          <a:xfrm>
            <a:off x="3607435" y="1884045"/>
            <a:ext cx="1699260" cy="580390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文本框 8"/>
          <p:cNvSpPr txBox="1"/>
          <p:nvPr/>
        </p:nvSpPr>
        <p:spPr>
          <a:xfrm>
            <a:off x="4622165" y="2847340"/>
            <a:ext cx="3131820" cy="97663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格子达系统下载的查重报告，需要彩印复制粘贴到毕业论文（设计）手册中，确保字体清晰。</a:t>
            </a:r>
            <a:endParaRPr lang="zh-CN" altLang="en-US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H="1">
            <a:off x="6906895" y="1779270"/>
            <a:ext cx="1851025" cy="770255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70940" y="993140"/>
            <a:ext cx="3820160" cy="509460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0"/>
            <a:ext cx="12192635" cy="648970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139700" dist="1016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44245" y="142240"/>
            <a:ext cx="5848350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经济与金融学院</a:t>
            </a:r>
            <a:r>
              <a:rPr lang="en-US" altLang="zh-CN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 </a:t>
            </a:r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毕业论文（设计）手册</a:t>
            </a:r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填写规范</a:t>
            </a:r>
            <a:endParaRPr lang="zh-CN" altLang="en-US" sz="2000"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pic>
        <p:nvPicPr>
          <p:cNvPr id="8" name="图片 7" descr="WechatIMG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455" y="36830"/>
            <a:ext cx="571500" cy="572135"/>
          </a:xfrm>
          <a:prstGeom prst="rect">
            <a:avLst/>
          </a:prstGeom>
        </p:spPr>
      </p:pic>
      <p:cxnSp>
        <p:nvCxnSpPr>
          <p:cNvPr id="4" name="直接箭头连接符 3"/>
          <p:cNvCxnSpPr/>
          <p:nvPr/>
        </p:nvCxnSpPr>
        <p:spPr>
          <a:xfrm flipV="1">
            <a:off x="2870835" y="3115945"/>
            <a:ext cx="2322195" cy="84455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" name="文本框 4"/>
          <p:cNvSpPr txBox="1"/>
          <p:nvPr/>
        </p:nvSpPr>
        <p:spPr>
          <a:xfrm>
            <a:off x="5240655" y="3369945"/>
            <a:ext cx="6755765" cy="3403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指导教师评语：</a:t>
            </a:r>
            <a:endParaRPr lang="zh-CN" altLang="en-US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  <a:p>
            <a:pPr algn="l"/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 </a:t>
            </a:r>
            <a:r>
              <a:rPr lang="en-US" altLang="zh-CN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   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对学生的研究工作、论文质量和表现进行评价，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包括对学生在研究过程中的努力程度、研究方法的运用、研究成果的贡献等方面进行评价。同时，可以提及学生在撰写论文、数据分析、实验设计等方面的能力和表现。</a:t>
            </a:r>
            <a:endParaRPr lang="zh-CN" altLang="en-US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  <a:p>
            <a:pPr algn="l"/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 </a:t>
            </a:r>
            <a:r>
              <a:rPr lang="en-US" altLang="zh-CN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   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评语应尽量客观、准确地描述学生的研究工作和表现，并提供具体的例子或事实来支持评价。此外，可以提出对学生进一步发展和改进的建议，以帮助学生在未来的研究和学习中不断提升。</a:t>
            </a:r>
            <a:endParaRPr lang="zh-CN" altLang="en-US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052945" y="5442585"/>
            <a:ext cx="4820920" cy="6451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l">
              <a:buClrTx/>
              <a:buSzTx/>
              <a:buFontTx/>
            </a:pPr>
            <a:r>
              <a:rPr lang="en-US" altLang="zh-CN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202</a:t>
            </a:r>
            <a:r>
              <a:rPr lang="en-US" altLang="zh-CN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4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年</a:t>
            </a:r>
            <a:r>
              <a:rPr lang="en-US" altLang="zh-CN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5月</a:t>
            </a:r>
            <a:r>
              <a:rPr lang="en-US" altLang="zh-CN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X</a:t>
            </a:r>
            <a:r>
              <a:rPr lang="en-US" altLang="zh-CN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日（该时间的设置需要在定稿后至答辩前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，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根据具体答辩时间而定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）</a:t>
            </a:r>
            <a:endParaRPr lang="zh-CN" altLang="en-US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cxnSp>
        <p:nvCxnSpPr>
          <p:cNvPr id="16" name="直接箭头连接符 15"/>
          <p:cNvCxnSpPr/>
          <p:nvPr>
            <p:custDataLst>
              <p:tags r:id="rId4"/>
            </p:custDataLst>
          </p:nvPr>
        </p:nvCxnSpPr>
        <p:spPr>
          <a:xfrm flipV="1">
            <a:off x="4470400" y="5706745"/>
            <a:ext cx="2322195" cy="84455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文本框 21"/>
          <p:cNvSpPr txBox="1"/>
          <p:nvPr>
            <p:custDataLst>
              <p:tags r:id="rId5"/>
            </p:custDataLst>
          </p:nvPr>
        </p:nvSpPr>
        <p:spPr>
          <a:xfrm>
            <a:off x="3649980" y="5338445"/>
            <a:ext cx="1188720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4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（</a:t>
            </a:r>
            <a:r>
              <a:rPr lang="zh-CN" altLang="en-US" sz="14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手写</a:t>
            </a:r>
            <a:r>
              <a:rPr lang="zh-CN" altLang="en-US" sz="14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签名或</a:t>
            </a:r>
            <a:r>
              <a:rPr lang="zh-CN" altLang="en-US" sz="14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电子签名</a:t>
            </a:r>
            <a:r>
              <a:rPr lang="zh-CN" altLang="en-US" sz="14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）</a:t>
            </a:r>
            <a:endParaRPr lang="zh-CN" altLang="en-US" sz="14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58215" y="1211580"/>
            <a:ext cx="3894455" cy="508698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0"/>
            <a:ext cx="12192635" cy="648970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139700" dist="1016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44245" y="142240"/>
            <a:ext cx="5751830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经济与金融学院</a:t>
            </a:r>
            <a:r>
              <a:rPr lang="en-US" altLang="zh-CN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 </a:t>
            </a:r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毕业论文（设计）手册</a:t>
            </a:r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填写规范</a:t>
            </a:r>
            <a:endParaRPr lang="zh-CN" altLang="en-US" sz="2000"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pic>
        <p:nvPicPr>
          <p:cNvPr id="8" name="图片 7" descr="WechatIMG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455" y="36830"/>
            <a:ext cx="571500" cy="572135"/>
          </a:xfrm>
          <a:prstGeom prst="rect">
            <a:avLst/>
          </a:prstGeom>
        </p:spPr>
      </p:pic>
      <p:cxnSp>
        <p:nvCxnSpPr>
          <p:cNvPr id="4" name="直接箭头连接符 3"/>
          <p:cNvCxnSpPr/>
          <p:nvPr/>
        </p:nvCxnSpPr>
        <p:spPr>
          <a:xfrm flipV="1">
            <a:off x="2870835" y="3115945"/>
            <a:ext cx="2322195" cy="84455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" name="文本框 4"/>
          <p:cNvSpPr txBox="1"/>
          <p:nvPr/>
        </p:nvSpPr>
        <p:spPr>
          <a:xfrm>
            <a:off x="5240655" y="3369945"/>
            <a:ext cx="6755765" cy="3403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评阅教师评语：</a:t>
            </a:r>
            <a:endParaRPr lang="zh-CN" altLang="en-US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  <a:p>
            <a:pPr algn="l"/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 </a:t>
            </a:r>
            <a:r>
              <a:rPr lang="en-US" altLang="zh-CN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   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对学生的毕业论文（设计）进行评价，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包括对论文的质量、结构、论证、研究方法、实证分析等方面进行评价。评语应准确描述论文的优点和不足，提供具体的例子或证据来支持评价。同时，评阅教师可以提出对论文改进或进一步发展的建议，以帮助学生提升论文的质量和学术水平。评语应尽量客观、公正，并注重提供具体的意见和建议，以便学生在日后的研究和学习中得到更好的发展。</a:t>
            </a:r>
            <a:endParaRPr lang="zh-CN" altLang="en-US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10705" y="5442585"/>
            <a:ext cx="5085715" cy="6451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l">
              <a:buClrTx/>
              <a:buSzTx/>
              <a:buFontTx/>
            </a:pPr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 202</a:t>
            </a:r>
            <a:r>
              <a:rPr 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4</a:t>
            </a:r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年5月</a:t>
            </a:r>
            <a:r>
              <a:rPr 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X</a:t>
            </a:r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日（该时间的设置需要在定稿后至答辩前，</a:t>
            </a:r>
            <a:r>
              <a:rPr lang="zh-CN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具体日期根据实际答辩时间而定，同时需</a:t>
            </a:r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略晚于指导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教师</a:t>
            </a:r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书写时间</a:t>
            </a:r>
            <a:r>
              <a:rPr lang="zh-CN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）</a:t>
            </a:r>
            <a:endParaRPr lang="zh-CN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cxnSp>
        <p:nvCxnSpPr>
          <p:cNvPr id="16" name="直接箭头连接符 15"/>
          <p:cNvCxnSpPr/>
          <p:nvPr>
            <p:custDataLst>
              <p:tags r:id="rId4"/>
            </p:custDataLst>
          </p:nvPr>
        </p:nvCxnSpPr>
        <p:spPr>
          <a:xfrm flipV="1">
            <a:off x="4471035" y="5706745"/>
            <a:ext cx="2321560" cy="297815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文本框 21"/>
          <p:cNvSpPr txBox="1"/>
          <p:nvPr>
            <p:custDataLst>
              <p:tags r:id="rId5"/>
            </p:custDataLst>
          </p:nvPr>
        </p:nvSpPr>
        <p:spPr>
          <a:xfrm>
            <a:off x="3437255" y="5593080"/>
            <a:ext cx="1188720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4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（</a:t>
            </a:r>
            <a:r>
              <a:rPr lang="zh-CN" altLang="en-US" sz="14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手写</a:t>
            </a:r>
            <a:r>
              <a:rPr lang="zh-CN" altLang="en-US" sz="14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签名或</a:t>
            </a:r>
            <a:r>
              <a:rPr lang="zh-CN" altLang="en-US" sz="14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电子签名</a:t>
            </a:r>
            <a:r>
              <a:rPr lang="zh-CN" altLang="en-US" sz="14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）</a:t>
            </a:r>
            <a:endParaRPr lang="zh-CN" altLang="en-US" sz="14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83945" y="1049655"/>
            <a:ext cx="3952240" cy="580834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0"/>
            <a:ext cx="12192635" cy="648970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139700" dist="1016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44245" y="142240"/>
            <a:ext cx="5922645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经济与金融学院</a:t>
            </a:r>
            <a:r>
              <a:rPr lang="en-US" altLang="zh-CN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 </a:t>
            </a:r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毕业论文（设计）手册</a:t>
            </a:r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填写规范</a:t>
            </a:r>
            <a:endParaRPr lang="zh-CN" altLang="en-US" sz="2000"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pic>
        <p:nvPicPr>
          <p:cNvPr id="8" name="图片 7" descr="WechatIMG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455" y="36830"/>
            <a:ext cx="571500" cy="572135"/>
          </a:xfrm>
          <a:prstGeom prst="rect">
            <a:avLst/>
          </a:prstGeom>
        </p:spPr>
      </p:pic>
      <p:cxnSp>
        <p:nvCxnSpPr>
          <p:cNvPr id="4" name="直接箭头连接符 3"/>
          <p:cNvCxnSpPr/>
          <p:nvPr/>
        </p:nvCxnSpPr>
        <p:spPr>
          <a:xfrm flipV="1">
            <a:off x="2918460" y="2096135"/>
            <a:ext cx="2586355" cy="127000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" name="文本框 4"/>
          <p:cNvSpPr txBox="1"/>
          <p:nvPr/>
        </p:nvSpPr>
        <p:spPr>
          <a:xfrm>
            <a:off x="5632450" y="2009775"/>
            <a:ext cx="6755765" cy="3403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需全体答辩组老师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签名</a:t>
            </a:r>
            <a:endParaRPr lang="zh-CN" altLang="en-US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848985" y="2577465"/>
            <a:ext cx="5736590" cy="6451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 只需答辩秘书签名，不需要学生秘书的签名</a:t>
            </a:r>
            <a:endParaRPr lang="zh-CN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cxnSp>
        <p:nvCxnSpPr>
          <p:cNvPr id="16" name="直接箭头连接符 15"/>
          <p:cNvCxnSpPr/>
          <p:nvPr>
            <p:custDataLst>
              <p:tags r:id="rId4"/>
            </p:custDataLst>
          </p:nvPr>
        </p:nvCxnSpPr>
        <p:spPr>
          <a:xfrm flipV="1">
            <a:off x="2885440" y="2577465"/>
            <a:ext cx="2817495" cy="42545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" name="直接箭头连接符 2"/>
          <p:cNvCxnSpPr/>
          <p:nvPr>
            <p:custDataLst>
              <p:tags r:id="rId5"/>
            </p:custDataLst>
          </p:nvPr>
        </p:nvCxnSpPr>
        <p:spPr>
          <a:xfrm>
            <a:off x="2423160" y="3143250"/>
            <a:ext cx="3209290" cy="411480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5702935" y="3387725"/>
            <a:ext cx="5297805" cy="6451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如实记录答辩过程的提问和回答，需要记录至少三个问题和三个</a:t>
            </a:r>
            <a:r>
              <a:rPr lang="zh-CN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回答。</a:t>
            </a:r>
            <a:endParaRPr lang="zh-CN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cxnSp>
        <p:nvCxnSpPr>
          <p:cNvPr id="9" name="直接箭头连接符 8"/>
          <p:cNvCxnSpPr/>
          <p:nvPr>
            <p:custDataLst>
              <p:tags r:id="rId7"/>
            </p:custDataLst>
          </p:nvPr>
        </p:nvCxnSpPr>
        <p:spPr>
          <a:xfrm flipV="1">
            <a:off x="3526790" y="1558290"/>
            <a:ext cx="2162175" cy="251460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5702935" y="1442720"/>
            <a:ext cx="6755765" cy="3403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根据实际答辩情况填写，需要填写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完整</a:t>
            </a:r>
            <a:endParaRPr lang="zh-CN" altLang="en-US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5000" y="1086485"/>
            <a:ext cx="3428365" cy="45789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83945" y="1049655"/>
            <a:ext cx="3952240" cy="580834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0"/>
            <a:ext cx="12192635" cy="648970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139700" dist="1016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44245" y="142240"/>
            <a:ext cx="5694680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经济与金融学院</a:t>
            </a:r>
            <a:r>
              <a:rPr lang="en-US" altLang="zh-CN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 </a:t>
            </a:r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毕业论文（设计）手册</a:t>
            </a:r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填写规范</a:t>
            </a:r>
            <a:endParaRPr lang="zh-CN" altLang="en-US" sz="2000"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pic>
        <p:nvPicPr>
          <p:cNvPr id="8" name="图片 7" descr="WechatIMG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455" y="36830"/>
            <a:ext cx="571500" cy="572135"/>
          </a:xfrm>
          <a:prstGeom prst="rect">
            <a:avLst/>
          </a:prstGeom>
        </p:spPr>
      </p:pic>
      <p:cxnSp>
        <p:nvCxnSpPr>
          <p:cNvPr id="4" name="直接箭头连接符 3"/>
          <p:cNvCxnSpPr/>
          <p:nvPr/>
        </p:nvCxnSpPr>
        <p:spPr>
          <a:xfrm flipV="1">
            <a:off x="2918460" y="2039620"/>
            <a:ext cx="2274570" cy="183515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" name="文本框 4"/>
          <p:cNvSpPr txBox="1"/>
          <p:nvPr/>
        </p:nvSpPr>
        <p:spPr>
          <a:xfrm>
            <a:off x="5136515" y="1960880"/>
            <a:ext cx="2919095" cy="3403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需全体答辩组老师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签名</a:t>
            </a:r>
            <a:endParaRPr lang="zh-CN" altLang="en-US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235575" y="2576830"/>
            <a:ext cx="2735580" cy="6451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只需答辩秘书签名，不需要学生秘书的签名</a:t>
            </a:r>
            <a:endParaRPr lang="zh-CN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cxnSp>
        <p:nvCxnSpPr>
          <p:cNvPr id="16" name="直接箭头连接符 15"/>
          <p:cNvCxnSpPr/>
          <p:nvPr>
            <p:custDataLst>
              <p:tags r:id="rId5"/>
            </p:custDataLst>
          </p:nvPr>
        </p:nvCxnSpPr>
        <p:spPr>
          <a:xfrm>
            <a:off x="2885440" y="2620010"/>
            <a:ext cx="2223135" cy="240665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" name="直接箭头连接符 2"/>
          <p:cNvCxnSpPr/>
          <p:nvPr>
            <p:custDataLst>
              <p:tags r:id="rId6"/>
            </p:custDataLst>
          </p:nvPr>
        </p:nvCxnSpPr>
        <p:spPr>
          <a:xfrm>
            <a:off x="2423160" y="3660140"/>
            <a:ext cx="2685415" cy="99695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5108575" y="3613785"/>
            <a:ext cx="2947035" cy="6451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如实记录答辩过程的提问和回答，需要记录至少三个问题和三个</a:t>
            </a:r>
            <a:r>
              <a:rPr lang="zh-CN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回答。</a:t>
            </a:r>
            <a:endParaRPr lang="zh-CN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cxnSp>
        <p:nvCxnSpPr>
          <p:cNvPr id="9" name="直接箭头连接符 8"/>
          <p:cNvCxnSpPr/>
          <p:nvPr>
            <p:custDataLst>
              <p:tags r:id="rId8"/>
            </p:custDataLst>
          </p:nvPr>
        </p:nvCxnSpPr>
        <p:spPr>
          <a:xfrm flipV="1">
            <a:off x="3526790" y="1572260"/>
            <a:ext cx="1708785" cy="237490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5320030" y="1174750"/>
            <a:ext cx="2651125" cy="51054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根据实际答辩情况填写，需要填写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完整</a:t>
            </a:r>
            <a:endParaRPr lang="zh-CN" altLang="en-US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13" name="直接箭头连接符 12"/>
          <p:cNvCxnSpPr/>
          <p:nvPr>
            <p:custDataLst>
              <p:tags r:id="rId10"/>
            </p:custDataLst>
          </p:nvPr>
        </p:nvCxnSpPr>
        <p:spPr>
          <a:xfrm flipH="1">
            <a:off x="8208010" y="5175885"/>
            <a:ext cx="2072005" cy="23495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4" name="文本框 13"/>
          <p:cNvSpPr txBox="1"/>
          <p:nvPr>
            <p:custDataLst>
              <p:tags r:id="rId11"/>
            </p:custDataLst>
          </p:nvPr>
        </p:nvSpPr>
        <p:spPr>
          <a:xfrm>
            <a:off x="5193030" y="5012055"/>
            <a:ext cx="3327400" cy="3403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 sz="2000">
                <a:solidFill>
                  <a:srgbClr val="FF0000"/>
                </a:solidFill>
                <a:highlight>
                  <a:srgbClr val="FFFF00"/>
                </a:highlight>
                <a:latin typeface="思源黑体 CN Bold" panose="020B0800000000000000" charset="-122"/>
                <a:ea typeface="思源黑体 CN Bold" panose="020B0800000000000000" charset="-122"/>
              </a:rPr>
              <a:t>仅需要答辩小组组长签名，不需要答辩小组评</a:t>
            </a:r>
            <a:endParaRPr lang="zh-CN" altLang="en-US" sz="2000">
              <a:solidFill>
                <a:srgbClr val="FF0000"/>
              </a:solidFill>
              <a:highlight>
                <a:srgbClr val="FFFF00"/>
              </a:highlight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17" name="直接箭头连接符 16"/>
          <p:cNvCxnSpPr/>
          <p:nvPr>
            <p:custDataLst>
              <p:tags r:id="rId12"/>
            </p:custDataLst>
          </p:nvPr>
        </p:nvCxnSpPr>
        <p:spPr>
          <a:xfrm flipH="1">
            <a:off x="8394065" y="5478780"/>
            <a:ext cx="2421890" cy="419100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8" name="文本框 17"/>
          <p:cNvSpPr txBox="1"/>
          <p:nvPr>
            <p:custDataLst>
              <p:tags r:id="rId13"/>
            </p:custDataLst>
          </p:nvPr>
        </p:nvSpPr>
        <p:spPr>
          <a:xfrm>
            <a:off x="5136515" y="5869305"/>
            <a:ext cx="4713605" cy="3403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日期设置：答辩当日或答辩后一天内</a:t>
            </a:r>
            <a:endParaRPr lang="zh-CN" altLang="en-US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9825" y="894080"/>
            <a:ext cx="4533900" cy="580136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" name="矩形 1"/>
          <p:cNvSpPr/>
          <p:nvPr/>
        </p:nvSpPr>
        <p:spPr>
          <a:xfrm>
            <a:off x="0" y="0"/>
            <a:ext cx="12192635" cy="648970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139700" dist="1016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44245" y="142240"/>
            <a:ext cx="6108065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经济与金融学院</a:t>
            </a:r>
            <a:r>
              <a:rPr lang="en-US" altLang="zh-CN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 </a:t>
            </a:r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毕业论文（设计）手册</a:t>
            </a:r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填写</a:t>
            </a:r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规范</a:t>
            </a:r>
            <a:endParaRPr lang="zh-CN" altLang="en-US" sz="2000"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pic>
        <p:nvPicPr>
          <p:cNvPr id="6" name="图片 5" descr="WechatIMG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55" y="36830"/>
            <a:ext cx="571500" cy="57213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6642735" y="3039745"/>
            <a:ext cx="700405" cy="30607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pPr algn="l"/>
            <a:r>
              <a:rPr lang="zh-CN" altLang="en-US" sz="6000">
                <a:solidFill>
                  <a:srgbClr val="21A3E7"/>
                </a:solidFill>
              </a:rPr>
              <a:t>｛</a:t>
            </a:r>
            <a:endParaRPr lang="zh-CN" altLang="en-US" sz="6000">
              <a:solidFill>
                <a:srgbClr val="21A3E7"/>
              </a:solidFill>
            </a:endParaRPr>
          </a:p>
        </p:txBody>
      </p:sp>
      <p:cxnSp>
        <p:nvCxnSpPr>
          <p:cNvPr id="19" name="直接箭头连接符 18"/>
          <p:cNvCxnSpPr>
            <a:endCxn id="20" idx="1"/>
          </p:cNvCxnSpPr>
          <p:nvPr/>
        </p:nvCxnSpPr>
        <p:spPr>
          <a:xfrm flipV="1">
            <a:off x="3829685" y="2759710"/>
            <a:ext cx="3462655" cy="1000125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" name="文本框 19"/>
          <p:cNvSpPr txBox="1"/>
          <p:nvPr/>
        </p:nvSpPr>
        <p:spPr>
          <a:xfrm>
            <a:off x="7292340" y="2575560"/>
            <a:ext cx="4899660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填写最后确定的论文题目，填写清晰、完整，不能有</a:t>
            </a:r>
            <a:r>
              <a:rPr lang="en-US" altLang="zh-CN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XXX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的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字段</a:t>
            </a:r>
            <a:endParaRPr lang="zh-CN" altLang="en-US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cxnSp>
        <p:nvCxnSpPr>
          <p:cNvPr id="23" name="直接箭头连接符 22"/>
          <p:cNvCxnSpPr/>
          <p:nvPr/>
        </p:nvCxnSpPr>
        <p:spPr>
          <a:xfrm flipV="1">
            <a:off x="3864610" y="3545840"/>
            <a:ext cx="3202305" cy="978535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4" name="文本框 23"/>
          <p:cNvSpPr txBox="1"/>
          <p:nvPr/>
        </p:nvSpPr>
        <p:spPr>
          <a:xfrm>
            <a:off x="7292340" y="3248660"/>
            <a:ext cx="4705350" cy="57213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经济与金融（本）</a:t>
            </a:r>
            <a:r>
              <a:rPr lang="en-US" altLang="zh-CN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/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经济与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金融（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专升本）</a:t>
            </a:r>
            <a:endParaRPr lang="zh-CN" altLang="en-US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投资学</a:t>
            </a:r>
            <a:r>
              <a:rPr lang="en-US" altLang="zh-CN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(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本）</a:t>
            </a:r>
            <a:r>
              <a:rPr lang="en-US" altLang="zh-CN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/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投资学（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专升本）</a:t>
            </a:r>
            <a:endParaRPr lang="zh-CN" altLang="en-US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 flipV="1">
            <a:off x="3899535" y="4850130"/>
            <a:ext cx="2864485" cy="675640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6" name="文本框 25"/>
          <p:cNvSpPr txBox="1"/>
          <p:nvPr/>
        </p:nvSpPr>
        <p:spPr>
          <a:xfrm>
            <a:off x="6535420" y="4561840"/>
            <a:ext cx="2642235" cy="57213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填写指导教师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全名</a:t>
            </a:r>
            <a:endParaRPr lang="zh-CN" altLang="en-US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cxnSp>
        <p:nvCxnSpPr>
          <p:cNvPr id="27" name="直接箭头连接符 26"/>
          <p:cNvCxnSpPr>
            <a:endCxn id="4" idx="1"/>
          </p:cNvCxnSpPr>
          <p:nvPr/>
        </p:nvCxnSpPr>
        <p:spPr>
          <a:xfrm flipV="1">
            <a:off x="3899535" y="5452110"/>
            <a:ext cx="2743200" cy="329565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8" name="文本框 27"/>
          <p:cNvSpPr txBox="1"/>
          <p:nvPr/>
        </p:nvSpPr>
        <p:spPr>
          <a:xfrm>
            <a:off x="6535420" y="5769610"/>
            <a:ext cx="5553710" cy="57213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封面时间设置为</a:t>
            </a:r>
            <a:r>
              <a:rPr lang="en-US" altLang="zh-CN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2024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年</a:t>
            </a:r>
            <a:r>
              <a:rPr lang="en-US" altLang="zh-CN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5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月，具体日期以论文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最终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定稿时间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为准</a:t>
            </a:r>
            <a:endParaRPr lang="zh-CN" altLang="en-US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21945" y="2675255"/>
            <a:ext cx="662305" cy="12446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32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封面</a:t>
            </a:r>
            <a:endParaRPr lang="zh-CN" altLang="en-US" sz="32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6642735" y="5165725"/>
            <a:ext cx="4455160" cy="57213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填写：讲师</a:t>
            </a:r>
            <a:r>
              <a:rPr lang="en-US" altLang="zh-CN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/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副教授</a:t>
            </a:r>
            <a:r>
              <a:rPr lang="en-US" altLang="zh-CN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/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教授，不能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不填</a:t>
            </a:r>
            <a:endParaRPr lang="zh-CN" altLang="en-US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cxnSp>
        <p:nvCxnSpPr>
          <p:cNvPr id="5" name="直接箭头连接符 4"/>
          <p:cNvCxnSpPr/>
          <p:nvPr>
            <p:custDataLst>
              <p:tags r:id="rId4"/>
            </p:custDataLst>
          </p:nvPr>
        </p:nvCxnSpPr>
        <p:spPr>
          <a:xfrm flipV="1">
            <a:off x="3853180" y="5897880"/>
            <a:ext cx="2642870" cy="256540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箭头连接符 6"/>
          <p:cNvCxnSpPr>
            <a:endCxn id="9" idx="1"/>
          </p:cNvCxnSpPr>
          <p:nvPr>
            <p:custDataLst>
              <p:tags r:id="rId5"/>
            </p:custDataLst>
          </p:nvPr>
        </p:nvCxnSpPr>
        <p:spPr>
          <a:xfrm flipV="1">
            <a:off x="3888105" y="4276090"/>
            <a:ext cx="3178810" cy="888365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7066915" y="3989705"/>
            <a:ext cx="4455160" cy="57213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学生姓名和学号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需填写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完整</a:t>
            </a:r>
            <a:endParaRPr lang="zh-CN" altLang="en-US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83945" y="1179195"/>
            <a:ext cx="4061460" cy="285369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0"/>
            <a:ext cx="12192635" cy="648970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139700" dist="1016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44245" y="142240"/>
            <a:ext cx="5751830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经济与金融学院</a:t>
            </a:r>
            <a:r>
              <a:rPr lang="en-US" altLang="zh-CN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 </a:t>
            </a:r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毕业论文（设计）手册</a:t>
            </a:r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填写规范</a:t>
            </a:r>
            <a:endParaRPr lang="zh-CN" altLang="en-US" sz="2000"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pic>
        <p:nvPicPr>
          <p:cNvPr id="8" name="图片 7" descr="WechatIMG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455" y="36830"/>
            <a:ext cx="571500" cy="57213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848985" y="2506345"/>
            <a:ext cx="6021070" cy="6451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优秀（90－100分）、良好（80-89分）、中等（70-79分）、合格（60-69 分）、不合格（60分以下）</a:t>
            </a:r>
            <a:endParaRPr lang="zh-CN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cxnSp>
        <p:nvCxnSpPr>
          <p:cNvPr id="16" name="直接箭头连接符 15"/>
          <p:cNvCxnSpPr/>
          <p:nvPr>
            <p:custDataLst>
              <p:tags r:id="rId4"/>
            </p:custDataLst>
          </p:nvPr>
        </p:nvCxnSpPr>
        <p:spPr>
          <a:xfrm flipV="1">
            <a:off x="3423285" y="2676525"/>
            <a:ext cx="2180590" cy="85090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" name="直接箭头连接符 2"/>
          <p:cNvCxnSpPr/>
          <p:nvPr>
            <p:custDataLst>
              <p:tags r:id="rId5"/>
            </p:custDataLst>
          </p:nvPr>
        </p:nvCxnSpPr>
        <p:spPr>
          <a:xfrm>
            <a:off x="3933190" y="3483610"/>
            <a:ext cx="1699260" cy="71120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5848985" y="3387725"/>
            <a:ext cx="5297805" cy="6451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教学副院长</a:t>
            </a:r>
            <a:r>
              <a:rPr lang="zh-CN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签字</a:t>
            </a:r>
            <a:endParaRPr lang="zh-CN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cxnSp>
        <p:nvCxnSpPr>
          <p:cNvPr id="9" name="直接箭头连接符 8"/>
          <p:cNvCxnSpPr/>
          <p:nvPr>
            <p:custDataLst>
              <p:tags r:id="rId7"/>
            </p:custDataLst>
          </p:nvPr>
        </p:nvCxnSpPr>
        <p:spPr>
          <a:xfrm flipV="1">
            <a:off x="3526790" y="1558290"/>
            <a:ext cx="2162175" cy="251460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5702935" y="1442720"/>
            <a:ext cx="6755765" cy="3403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根据指导教师、评阅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教师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、答辩教师的评分，进行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填写</a:t>
            </a:r>
            <a:endParaRPr lang="zh-CN" altLang="en-US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13" name="直接箭头连接符 12"/>
          <p:cNvCxnSpPr/>
          <p:nvPr>
            <p:custDataLst>
              <p:tags r:id="rId9"/>
            </p:custDataLst>
          </p:nvPr>
        </p:nvCxnSpPr>
        <p:spPr>
          <a:xfrm>
            <a:off x="4314825" y="3874770"/>
            <a:ext cx="1925955" cy="1147445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4" name="文本框 13"/>
          <p:cNvSpPr txBox="1"/>
          <p:nvPr>
            <p:custDataLst>
              <p:tags r:id="rId10"/>
            </p:custDataLst>
          </p:nvPr>
        </p:nvSpPr>
        <p:spPr>
          <a:xfrm>
            <a:off x="6210300" y="4775200"/>
            <a:ext cx="5297805" cy="6451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日期设置：答辩当日或答辩后一天内</a:t>
            </a:r>
            <a:endParaRPr lang="zh-CN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52550" y="4276725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rgbClr val="C00000"/>
                </a:solidFill>
              </a:rPr>
              <a:t>综合成绩部分需填写完整</a:t>
            </a:r>
            <a:endParaRPr lang="en-US" altLang="zh-CN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635" cy="648970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139700" dist="1016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44245" y="142240"/>
            <a:ext cx="5666740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经济与金融学院</a:t>
            </a:r>
            <a:r>
              <a:rPr lang="en-US" altLang="zh-CN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 </a:t>
            </a:r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毕业论文（设计）手册</a:t>
            </a:r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填写规范</a:t>
            </a:r>
            <a:endParaRPr lang="zh-CN" altLang="en-US" sz="2000"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pic>
        <p:nvPicPr>
          <p:cNvPr id="8" name="图片 7" descr="WechatIMG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455" y="36830"/>
            <a:ext cx="571500" cy="572135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1809115" y="669290"/>
            <a:ext cx="8573770" cy="12446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32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毕业论文（设计）手册</a:t>
            </a:r>
            <a:r>
              <a:rPr lang="zh-CN" altLang="en-US" sz="32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须知</a:t>
            </a:r>
            <a:endParaRPr lang="zh-CN" altLang="en-US" sz="32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09115" y="5853430"/>
            <a:ext cx="8573770" cy="876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4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请认真阅读</a:t>
            </a:r>
            <a:endParaRPr lang="zh-CN" altLang="en-US" sz="24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5610" y="1661795"/>
            <a:ext cx="3566795" cy="436118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0575" y="1068070"/>
            <a:ext cx="4181475" cy="5257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0"/>
            <a:ext cx="12192635" cy="648970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139700" dist="1016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44245" y="142240"/>
            <a:ext cx="5652135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经济与金融学院</a:t>
            </a:r>
            <a:r>
              <a:rPr lang="en-US" altLang="zh-CN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 </a:t>
            </a:r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毕业论文（设计）手册</a:t>
            </a:r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填写规范</a:t>
            </a:r>
            <a:endParaRPr lang="zh-CN" altLang="en-US" sz="2000"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pic>
        <p:nvPicPr>
          <p:cNvPr id="8" name="图片 7" descr="WechatIMG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55" y="36830"/>
            <a:ext cx="571500" cy="5721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202930" y="1653540"/>
            <a:ext cx="3760470" cy="71818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填写论文主要内容时，应概括性地描述论文的研究目的、方法、结果和结论等主要技术参数</a:t>
            </a:r>
            <a:endParaRPr lang="zh-CN" altLang="en-US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V="1">
            <a:off x="5847080" y="2141855"/>
            <a:ext cx="2355850" cy="676275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直接箭头连接符 5"/>
          <p:cNvCxnSpPr/>
          <p:nvPr/>
        </p:nvCxnSpPr>
        <p:spPr>
          <a:xfrm flipV="1">
            <a:off x="5779135" y="3866515"/>
            <a:ext cx="2423795" cy="582930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文本框 12"/>
          <p:cNvSpPr txBox="1"/>
          <p:nvPr/>
        </p:nvSpPr>
        <p:spPr>
          <a:xfrm>
            <a:off x="8202930" y="3906520"/>
            <a:ext cx="3761105" cy="39624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en-US" altLang="zh-CN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在主要参考资料部分，应列出不少于12篇相关文献(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英文文献要求不少于</a:t>
            </a:r>
            <a:r>
              <a:rPr lang="en-US" altLang="zh-CN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3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篇</a:t>
            </a:r>
            <a:r>
              <a:rPr lang="en-US" altLang="zh-CN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)</a:t>
            </a:r>
            <a:r>
              <a:rPr lang="en-US" altLang="zh-CN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，并注明文献的作者、题目、出版时间和出版社等详细信息</a:t>
            </a:r>
            <a:endParaRPr lang="zh-CN" altLang="en-US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11455" y="2936875"/>
            <a:ext cx="2568575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毕业论文（设计）的题目，需要与封页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保持一致</a:t>
            </a:r>
            <a:endParaRPr lang="zh-CN" altLang="en-US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 flipH="1">
            <a:off x="2747010" y="1659890"/>
            <a:ext cx="2235200" cy="1257300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" name="直接箭头连接符 18"/>
          <p:cNvCxnSpPr/>
          <p:nvPr>
            <p:custDataLst>
              <p:tags r:id="rId3"/>
            </p:custDataLst>
          </p:nvPr>
        </p:nvCxnSpPr>
        <p:spPr>
          <a:xfrm flipH="1" flipV="1">
            <a:off x="2735580" y="4919980"/>
            <a:ext cx="3469640" cy="512445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" name="文本框 20"/>
          <p:cNvSpPr txBox="1"/>
          <p:nvPr>
            <p:custDataLst>
              <p:tags r:id="rId4"/>
            </p:custDataLst>
          </p:nvPr>
        </p:nvSpPr>
        <p:spPr>
          <a:xfrm>
            <a:off x="201930" y="4826635"/>
            <a:ext cx="2568575" cy="4616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指导教师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手写签名或电子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签名</a:t>
            </a:r>
            <a:endParaRPr lang="zh-CN" altLang="en-US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153535" y="1047115"/>
            <a:ext cx="4076700" cy="536638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0"/>
            <a:ext cx="12192635" cy="648970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139700" dist="1016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44245" y="142240"/>
            <a:ext cx="5795010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经济与金融学院</a:t>
            </a:r>
            <a:r>
              <a:rPr lang="en-US" altLang="zh-CN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 </a:t>
            </a:r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毕业论文（设计）手册</a:t>
            </a:r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填写规范</a:t>
            </a:r>
            <a:endParaRPr lang="zh-CN" altLang="en-US" sz="2000"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pic>
        <p:nvPicPr>
          <p:cNvPr id="8" name="图片 7" descr="WechatIMG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455" y="36830"/>
            <a:ext cx="571500" cy="572135"/>
          </a:xfrm>
          <a:prstGeom prst="rect">
            <a:avLst/>
          </a:prstGeom>
        </p:spPr>
      </p:pic>
      <p:cxnSp>
        <p:nvCxnSpPr>
          <p:cNvPr id="9" name="直接箭头连接符 8"/>
          <p:cNvCxnSpPr/>
          <p:nvPr/>
        </p:nvCxnSpPr>
        <p:spPr>
          <a:xfrm>
            <a:off x="6257925" y="2577465"/>
            <a:ext cx="2067560" cy="864235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" name="文本框 10"/>
          <p:cNvSpPr txBox="1"/>
          <p:nvPr/>
        </p:nvSpPr>
        <p:spPr>
          <a:xfrm>
            <a:off x="8325485" y="3546475"/>
            <a:ext cx="2720340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阐述该选题的重要性，描述论文选题的背景和研究意义</a:t>
            </a:r>
            <a:endParaRPr lang="zh-CN" altLang="en-US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4"/>
            </p:custDataLst>
          </p:nvPr>
        </p:nvSpPr>
        <p:spPr>
          <a:xfrm>
            <a:off x="8401050" y="1466850"/>
            <a:ext cx="2720340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论文的题目，与封页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保持一致</a:t>
            </a:r>
            <a:endParaRPr lang="zh-CN" altLang="en-US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20" name="直接箭头连接符 19"/>
          <p:cNvCxnSpPr/>
          <p:nvPr>
            <p:custDataLst>
              <p:tags r:id="rId5"/>
            </p:custDataLst>
          </p:nvPr>
        </p:nvCxnSpPr>
        <p:spPr>
          <a:xfrm flipV="1">
            <a:off x="6350000" y="1643380"/>
            <a:ext cx="1975485" cy="15240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" name="文本框 20"/>
          <p:cNvSpPr txBox="1"/>
          <p:nvPr/>
        </p:nvSpPr>
        <p:spPr>
          <a:xfrm>
            <a:off x="1099820" y="2634615"/>
            <a:ext cx="295846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 algn="l">
              <a:buFont typeface="Arial" panose="020B0604020202020204" pitchFamily="34" charset="0"/>
              <a:buChar char="•"/>
            </a:pPr>
            <a:endParaRPr lang="zh-CN" altLang="en-US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字数不小于</a:t>
            </a:r>
            <a:r>
              <a:rPr lang="en-US" altLang="zh-CN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300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字</a:t>
            </a:r>
            <a:endParaRPr lang="zh-CN" altLang="en-US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宋体小四号</a:t>
            </a:r>
            <a:endParaRPr lang="zh-CN" altLang="en-US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首行缩进2字符</a:t>
            </a:r>
            <a:endParaRPr lang="zh-CN" altLang="en-US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行距为固定值23磅</a:t>
            </a:r>
            <a:endParaRPr lang="zh-CN" altLang="en-US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字符间距为“标准”</a:t>
            </a:r>
            <a:endParaRPr lang="zh-CN" altLang="en-US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可根据需要自行加页</a:t>
            </a:r>
            <a:endParaRPr lang="zh-CN" altLang="en-US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330065" y="939165"/>
            <a:ext cx="3759835" cy="542099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0"/>
            <a:ext cx="12192635" cy="648970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139700" dist="1016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44245" y="142240"/>
            <a:ext cx="5780405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经济与金融学院</a:t>
            </a:r>
            <a:r>
              <a:rPr lang="en-US" altLang="zh-CN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 </a:t>
            </a:r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毕业论文（设计）手册</a:t>
            </a:r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填写规范</a:t>
            </a:r>
            <a:endParaRPr lang="zh-CN" altLang="en-US" sz="2000"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pic>
        <p:nvPicPr>
          <p:cNvPr id="8" name="图片 7" descr="WechatIMG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455" y="36830"/>
            <a:ext cx="571500" cy="572135"/>
          </a:xfrm>
          <a:prstGeom prst="rect">
            <a:avLst/>
          </a:prstGeom>
        </p:spPr>
      </p:pic>
      <p:cxnSp>
        <p:nvCxnSpPr>
          <p:cNvPr id="9" name="直接箭头连接符 8"/>
          <p:cNvCxnSpPr/>
          <p:nvPr/>
        </p:nvCxnSpPr>
        <p:spPr>
          <a:xfrm>
            <a:off x="6257925" y="2761615"/>
            <a:ext cx="1939925" cy="184150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" name="文本框 10"/>
          <p:cNvSpPr txBox="1"/>
          <p:nvPr/>
        </p:nvSpPr>
        <p:spPr>
          <a:xfrm>
            <a:off x="8345170" y="2761615"/>
            <a:ext cx="3031490" cy="13309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结合毕业论文（设计）选题，对该领域已有研究的文献综述，包括相关研究的现状、存在的问题和研究进展</a:t>
            </a:r>
            <a:r>
              <a:rPr lang="zh-CN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进行简明扼要的描述。</a:t>
            </a:r>
            <a:endParaRPr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60450" y="2761615"/>
            <a:ext cx="288798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 algn="l">
              <a:buFont typeface="Arial" panose="020B0604020202020204" pitchFamily="34" charset="0"/>
              <a:buChar char="•"/>
            </a:pPr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字数不少于500字</a:t>
            </a:r>
            <a:endParaRPr lang="zh-CN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宋体小四号</a:t>
            </a:r>
            <a:endParaRPr lang="zh-CN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首行缩进2字符</a:t>
            </a:r>
            <a:endParaRPr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行距为固定值23磅</a:t>
            </a:r>
            <a:endParaRPr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字符间距为“标准”</a:t>
            </a:r>
            <a:endParaRPr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可根据需要自行加页</a:t>
            </a:r>
            <a:endParaRPr lang="zh-CN" altLang="en-US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76090" y="1084580"/>
            <a:ext cx="3640455" cy="527113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0"/>
            <a:ext cx="12192635" cy="648970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139700" dist="1016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44245" y="142240"/>
            <a:ext cx="5795645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经济与金融学院</a:t>
            </a:r>
            <a:r>
              <a:rPr lang="en-US" altLang="zh-CN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 </a:t>
            </a:r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毕业论文（设计）手册</a:t>
            </a:r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填写规范</a:t>
            </a:r>
            <a:endParaRPr lang="zh-CN" altLang="en-US" sz="2000"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pic>
        <p:nvPicPr>
          <p:cNvPr id="8" name="图片 7" descr="WechatIMG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455" y="36830"/>
            <a:ext cx="571500" cy="572135"/>
          </a:xfrm>
          <a:prstGeom prst="rect">
            <a:avLst/>
          </a:prstGeom>
        </p:spPr>
      </p:pic>
      <p:cxnSp>
        <p:nvCxnSpPr>
          <p:cNvPr id="9" name="直接箭头连接符 8"/>
          <p:cNvCxnSpPr/>
          <p:nvPr/>
        </p:nvCxnSpPr>
        <p:spPr>
          <a:xfrm>
            <a:off x="6257925" y="2761615"/>
            <a:ext cx="1939925" cy="184150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" name="文本框 10"/>
          <p:cNvSpPr txBox="1"/>
          <p:nvPr/>
        </p:nvSpPr>
        <p:spPr>
          <a:xfrm>
            <a:off x="8345170" y="2761615"/>
            <a:ext cx="3526155" cy="13309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主要内容应包括对论文选题的背景、研究目的和意义的描述，并提出明确的研究</a:t>
            </a:r>
            <a:r>
              <a:rPr lang="zh-CN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问题</a:t>
            </a:r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或假设</a:t>
            </a:r>
            <a:r>
              <a:rPr lang="zh-CN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；</a:t>
            </a:r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研究方法部分应简要介绍所采用的研究方法、数据来源、数据采集和分析方法等</a:t>
            </a:r>
            <a:r>
              <a:rPr lang="zh-CN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。</a:t>
            </a:r>
            <a:endParaRPr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60450" y="2761615"/>
            <a:ext cx="288798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 algn="l">
              <a:buFont typeface="Arial" panose="020B0604020202020204" pitchFamily="34" charset="0"/>
              <a:buChar char="•"/>
            </a:pPr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字数不少于400字</a:t>
            </a:r>
            <a:endParaRPr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宋体小四号</a:t>
            </a:r>
            <a:endParaRPr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首行缩进2字符</a:t>
            </a:r>
            <a:endParaRPr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行距为固定值23磅</a:t>
            </a:r>
            <a:endParaRPr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字符间距为“标准”</a:t>
            </a:r>
            <a:endParaRPr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可根据需要自行加页</a:t>
            </a:r>
            <a:endParaRPr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64025" y="1390650"/>
            <a:ext cx="3705225" cy="496443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0"/>
            <a:ext cx="12192635" cy="648970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139700" dist="1016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44245" y="142240"/>
            <a:ext cx="5852160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经济与金融学院</a:t>
            </a:r>
            <a:r>
              <a:rPr lang="en-US" altLang="zh-CN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 </a:t>
            </a:r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毕业论文（设计）手册</a:t>
            </a:r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填写规范</a:t>
            </a:r>
            <a:endParaRPr lang="zh-CN" altLang="en-US" sz="2000"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pic>
        <p:nvPicPr>
          <p:cNvPr id="8" name="图片 7" descr="WechatIMG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455" y="36830"/>
            <a:ext cx="571500" cy="572135"/>
          </a:xfrm>
          <a:prstGeom prst="rect">
            <a:avLst/>
          </a:prstGeom>
        </p:spPr>
      </p:pic>
      <p:cxnSp>
        <p:nvCxnSpPr>
          <p:cNvPr id="9" name="直接箭头连接符 8"/>
          <p:cNvCxnSpPr/>
          <p:nvPr/>
        </p:nvCxnSpPr>
        <p:spPr>
          <a:xfrm flipV="1">
            <a:off x="6240780" y="1940560"/>
            <a:ext cx="2013585" cy="268605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" name="文本框 10"/>
          <p:cNvSpPr txBox="1"/>
          <p:nvPr/>
        </p:nvSpPr>
        <p:spPr>
          <a:xfrm>
            <a:off x="8284845" y="1390650"/>
            <a:ext cx="3526155" cy="13309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主要内容应包括对论文选题的背景、研究目的和意义的描述，并提出明确的研究</a:t>
            </a:r>
            <a:r>
              <a:rPr lang="zh-CN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问题</a:t>
            </a:r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或假设</a:t>
            </a:r>
            <a:r>
              <a:rPr lang="zh-CN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；</a:t>
            </a:r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研究方法部分应简要介绍所采用的研究方法、数据来源、数据采集和分析方法等</a:t>
            </a:r>
            <a:r>
              <a:rPr lang="zh-CN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。</a:t>
            </a:r>
            <a:endParaRPr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50520" y="1710690"/>
            <a:ext cx="403352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 algn="l">
              <a:buFont typeface="Arial" panose="020B0604020202020204" pitchFamily="34" charset="0"/>
              <a:buChar char="•"/>
            </a:pPr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按照国标GB 7714—2015《文后参考文献著录规则》的要求书写</a:t>
            </a:r>
            <a:endParaRPr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不少于12篇文献</a:t>
            </a:r>
            <a:endParaRPr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宋体小四号</a:t>
            </a:r>
            <a:endParaRPr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行距为固定值23磅</a:t>
            </a:r>
            <a:endParaRPr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字符间距为“标准”</a:t>
            </a:r>
            <a:endParaRPr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cxnSp>
        <p:nvCxnSpPr>
          <p:cNvPr id="4" name="直接箭头连接符 3"/>
          <p:cNvCxnSpPr/>
          <p:nvPr>
            <p:custDataLst>
              <p:tags r:id="rId4"/>
            </p:custDataLst>
          </p:nvPr>
        </p:nvCxnSpPr>
        <p:spPr>
          <a:xfrm>
            <a:off x="5422265" y="3384550"/>
            <a:ext cx="2761615" cy="170180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8284845" y="3611245"/>
            <a:ext cx="3763645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指导教师意见应包括对论文选题合理性和可行性的评价、对研究方法和计划的建议</a:t>
            </a:r>
            <a:endParaRPr lang="zh-CN" altLang="en-US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6" name="直接箭头连接符 5"/>
          <p:cNvCxnSpPr/>
          <p:nvPr>
            <p:custDataLst>
              <p:tags r:id="rId6"/>
            </p:custDataLst>
          </p:nvPr>
        </p:nvCxnSpPr>
        <p:spPr>
          <a:xfrm>
            <a:off x="5549265" y="4404360"/>
            <a:ext cx="2776220" cy="537845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8310880" y="4869180"/>
            <a:ext cx="3936365" cy="7366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系主任意见应涵盖对选题的评价、对学术水平和研究能力的认可、对研究计划的审核和支持</a:t>
            </a:r>
            <a:endParaRPr lang="zh-CN" altLang="en-US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13" name="直接箭头连接符 12"/>
          <p:cNvCxnSpPr/>
          <p:nvPr>
            <p:custDataLst>
              <p:tags r:id="rId8"/>
            </p:custDataLst>
          </p:nvPr>
        </p:nvCxnSpPr>
        <p:spPr>
          <a:xfrm flipH="1">
            <a:off x="3794125" y="5395595"/>
            <a:ext cx="2124075" cy="224155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4" name="文本框 13"/>
          <p:cNvSpPr txBox="1"/>
          <p:nvPr>
            <p:custDataLst>
              <p:tags r:id="rId9"/>
            </p:custDataLst>
          </p:nvPr>
        </p:nvSpPr>
        <p:spPr>
          <a:xfrm>
            <a:off x="535940" y="5424170"/>
            <a:ext cx="3258185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学院意见应包括对开题报告的整体评价和是否通过审核的决定，明确</a:t>
            </a:r>
            <a:r>
              <a:rPr lang="zh-CN" altLang="en-US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表述对论文选题和研究计划的看法，并注明审核结果。</a:t>
            </a:r>
            <a:endParaRPr lang="zh-CN" altLang="en-US"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76090" y="1084580"/>
            <a:ext cx="3640455" cy="527113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0"/>
            <a:ext cx="12192635" cy="648970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139700" dist="1016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44245" y="142240"/>
            <a:ext cx="5922645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经济与金融学院</a:t>
            </a:r>
            <a:r>
              <a:rPr lang="en-US" altLang="zh-CN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 </a:t>
            </a:r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毕业论文（设计）手册</a:t>
            </a:r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填写规范</a:t>
            </a:r>
            <a:endParaRPr lang="zh-CN" altLang="en-US" sz="2000"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pic>
        <p:nvPicPr>
          <p:cNvPr id="8" name="图片 7" descr="WechatIMG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455" y="36830"/>
            <a:ext cx="571500" cy="572135"/>
          </a:xfrm>
          <a:prstGeom prst="rect">
            <a:avLst/>
          </a:prstGeom>
        </p:spPr>
      </p:pic>
      <p:cxnSp>
        <p:nvCxnSpPr>
          <p:cNvPr id="9" name="直接箭头连接符 8"/>
          <p:cNvCxnSpPr/>
          <p:nvPr/>
        </p:nvCxnSpPr>
        <p:spPr>
          <a:xfrm>
            <a:off x="6257925" y="2761615"/>
            <a:ext cx="1939925" cy="184150"/>
          </a:xfrm>
          <a:prstGeom prst="straightConnector1">
            <a:avLst/>
          </a:prstGeom>
          <a:gradFill>
            <a:gsLst>
              <a:gs pos="0">
                <a:srgbClr val="1A3989"/>
              </a:gs>
              <a:gs pos="100000">
                <a:srgbClr val="007BC8"/>
              </a:gs>
            </a:gsLst>
            <a:lin ang="2700000" scaled="0"/>
          </a:gradFill>
          <a:ln w="25400" cap="flat" cmpd="sng">
            <a:gradFill>
              <a:gsLst>
                <a:gs pos="0">
                  <a:srgbClr val="4055BE"/>
                </a:gs>
                <a:gs pos="100000">
                  <a:srgbClr val="21A3E7"/>
                </a:gs>
              </a:gsLst>
              <a:lin ang="4680000" scaled="0"/>
            </a:gradFill>
            <a:prstDash val="solid"/>
            <a:miter lim="800000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" name="文本框 10"/>
          <p:cNvSpPr txBox="1"/>
          <p:nvPr/>
        </p:nvSpPr>
        <p:spPr>
          <a:xfrm>
            <a:off x="8345170" y="2761615"/>
            <a:ext cx="3526155" cy="13309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主要内容应包括对论文选题的背景、研究目的和意义的描述，并提出明确的研究</a:t>
            </a:r>
            <a:r>
              <a:rPr lang="zh-CN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问题</a:t>
            </a:r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或假设</a:t>
            </a:r>
            <a:r>
              <a:rPr lang="zh-CN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；</a:t>
            </a:r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研究方法部分应简要介绍所采用的研究方法、数据来源、数据采集和分析方法等</a:t>
            </a:r>
            <a:r>
              <a:rPr lang="zh-CN"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</a:rPr>
              <a:t>。</a:t>
            </a:r>
            <a:endParaRPr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60450" y="2761615"/>
            <a:ext cx="288798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 algn="l">
              <a:buFont typeface="Arial" panose="020B0604020202020204" pitchFamily="34" charset="0"/>
              <a:buChar char="•"/>
            </a:pPr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字数不少于400字</a:t>
            </a:r>
            <a:endParaRPr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宋体小四号</a:t>
            </a:r>
            <a:endParaRPr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首行缩进2字符</a:t>
            </a:r>
            <a:endParaRPr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行距为固定值23磅</a:t>
            </a:r>
            <a:endParaRPr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字符间距为“标准”</a:t>
            </a:r>
            <a:endParaRPr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sz="2000">
                <a:gradFill>
                  <a:gsLst>
                    <a:gs pos="0">
                      <a:srgbClr val="194190"/>
                    </a:gs>
                    <a:gs pos="100000">
                      <a:srgbClr val="0678C5"/>
                    </a:gs>
                  </a:gsLst>
                  <a:lin ang="16200000" scaled="0"/>
                  <a:tileRect/>
                </a:gra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可根据需要自行加页</a:t>
            </a:r>
            <a:endParaRPr sz="2000">
              <a:gradFill>
                <a:gsLst>
                  <a:gs pos="0">
                    <a:srgbClr val="194190"/>
                  </a:gs>
                  <a:gs pos="100000">
                    <a:srgbClr val="0678C5"/>
                  </a:gs>
                </a:gsLst>
                <a:lin ang="16200000" scaled="0"/>
                <a:tileRect/>
              </a:gra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commondata" val="eyJoZGlkIjoiOGRkYTA5MjgxNjk3NWU0OTY0NGZiYWUzM2IyOTUzYjIifQ==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DIAGRAM_VIRTUALLY_FRAME" val="{&quot;height&quot;:397.45,&quot;left&quot;:651.85,&quot;top&quot;:99.8,&quot;width&quot;:303.8}"/>
</p:tagLst>
</file>

<file path=ppt/tags/tag32.xml><?xml version="1.0" encoding="utf-8"?>
<p:tagLst xmlns:p="http://schemas.openxmlformats.org/presentationml/2006/main">
  <p:tag name="KSO_WM_DIAGRAM_VIRTUALLY_FRAME" val="{&quot;height&quot;:397.45,&quot;left&quot;:651.85,&quot;top&quot;:99.8,&quot;width&quot;:303.8}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  <p:tag name="KSO_WM_DIAGRAM_VIRTUALLY_FRAME" val="{&quot;height&quot;:397.45,&quot;left&quot;:651.85,&quot;top&quot;:99.8,&quot;width&quot;:303.8}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  <p:tag name="KSO_WM_DIAGRAM_VIRTUALLY_FRAME" val="{&quot;height&quot;:397.45,&quot;left&quot;:651.85,&quot;top&quot;:99.8,&quot;width&quot;:303.8}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  <p:tag name="KSO_WM_DIAGRAM_VIRTUALLY_FRAME" val="{&quot;height&quot;:397.45,&quot;left&quot;:651.85,&quot;top&quot;:99.8,&quot;width&quot;:303.8}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  <p:tag name="KSO_WM_DIAGRAM_VIRTUALLY_FRAME" val="{&quot;height&quot;:397.45,&quot;left&quot;:651.85,&quot;top&quot;:99.8,&quot;width&quot;:303.8}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  <p:tag name="KSO_WM_DIAGRAM_VIRTUALLY_FRAME" val="{&quot;height&quot;:397.45,&quot;left&quot;:651.85,&quot;top&quot;:99.8,&quot;width&quot;:303.8}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  <p:tag name="KSO_WM_DIAGRAM_VIRTUALLY_FRAME" val="{&quot;height&quot;:397.45,&quot;left&quot;:651.85,&quot;top&quot;:99.8,&quot;width&quot;:303.8}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3850</Words>
  <Application>WPS 演示</Application>
  <PresentationFormat>宽屏</PresentationFormat>
  <Paragraphs>278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方正小标宋简体</vt:lpstr>
      <vt:lpstr>思源黑体 CN Bold</vt:lpstr>
      <vt:lpstr>黑体</vt:lpstr>
      <vt:lpstr>Calibri</vt:lpstr>
      <vt:lpstr>微软雅黑</vt:lpstr>
      <vt:lpstr>Arial Unicode MS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sunyupeng</dc:creator>
  <cp:lastModifiedBy>贝麻麻</cp:lastModifiedBy>
  <cp:revision>39</cp:revision>
  <dcterms:created xsi:type="dcterms:W3CDTF">2023-11-19T12:15:00Z</dcterms:created>
  <dcterms:modified xsi:type="dcterms:W3CDTF">2024-10-22T09:59:17Z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D44509BB037D47DF9512E0CA5EFA2E8C_13</vt:lpwstr>
  </property>
</Properties>
</file>